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62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9" r:id="rId10"/>
    <p:sldId id="263" r:id="rId11"/>
    <p:sldId id="264" r:id="rId12"/>
    <p:sldId id="265" r:id="rId13"/>
    <p:sldId id="267" r:id="rId14"/>
  </p:sldIdLst>
  <p:sldSz cx="18300700" cy="10299700"/>
  <p:notesSz cx="18300700" cy="1029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56"/>
    <p:restoredTop sz="94710"/>
  </p:normalViewPr>
  <p:slideViewPr>
    <p:cSldViewPr>
      <p:cViewPr varScale="1">
        <p:scale>
          <a:sx n="93" d="100"/>
          <a:sy n="93" d="100"/>
        </p:scale>
        <p:origin x="248" y="43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66375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20D37-401B-0F48-A22C-C9578802FE29}" type="datetimeFigureOut">
              <a:rPr lang="en-US" smtClean="0"/>
              <a:t>4/20/24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61075" y="1287463"/>
            <a:ext cx="6178550" cy="3476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30388" y="4956175"/>
            <a:ext cx="14639925" cy="4056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66375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A7574-61F5-E446-BE7B-274213FBD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527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MERGE by digital artist </a:t>
            </a:r>
            <a:r>
              <a:rPr lang="en-US" dirty="0" err="1"/>
              <a:t>pak’s</a:t>
            </a:r>
            <a:r>
              <a:rPr lang="en-US" dirty="0"/>
              <a:t>  – 91.8 million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A7574-61F5-E446-BE7B-274213FBDA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709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50" b="0" i="0">
                <a:solidFill>
                  <a:srgbClr val="E7B27E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rgbClr val="0092FF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50" b="0" i="0">
                <a:solidFill>
                  <a:srgbClr val="E7B27E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50" b="0" i="0">
                <a:solidFill>
                  <a:srgbClr val="E7B27E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762477" y="342711"/>
            <a:ext cx="16761460" cy="9600565"/>
          </a:xfrm>
          <a:custGeom>
            <a:avLst/>
            <a:gdLst/>
            <a:ahLst/>
            <a:cxnLst/>
            <a:rect l="l" t="t" r="r" b="b"/>
            <a:pathLst>
              <a:path w="16761460" h="9600565">
                <a:moveTo>
                  <a:pt x="8380709" y="9600349"/>
                </a:moveTo>
                <a:lnTo>
                  <a:pt x="0" y="9600349"/>
                </a:lnTo>
                <a:lnTo>
                  <a:pt x="0" y="0"/>
                </a:lnTo>
                <a:lnTo>
                  <a:pt x="16761363" y="0"/>
                </a:lnTo>
                <a:lnTo>
                  <a:pt x="16761363" y="9600349"/>
                </a:lnTo>
                <a:lnTo>
                  <a:pt x="8380709" y="9600349"/>
                </a:lnTo>
                <a:close/>
              </a:path>
            </a:pathLst>
          </a:custGeom>
          <a:ln w="187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62480" y="341998"/>
            <a:ext cx="16762094" cy="742315"/>
          </a:xfrm>
          <a:custGeom>
            <a:avLst/>
            <a:gdLst/>
            <a:ahLst/>
            <a:cxnLst/>
            <a:rect l="l" t="t" r="r" b="b"/>
            <a:pathLst>
              <a:path w="16762094" h="742315">
                <a:moveTo>
                  <a:pt x="8380745" y="742239"/>
                </a:moveTo>
                <a:lnTo>
                  <a:pt x="0" y="742239"/>
                </a:lnTo>
                <a:lnTo>
                  <a:pt x="0" y="0"/>
                </a:lnTo>
                <a:lnTo>
                  <a:pt x="16761475" y="0"/>
                </a:lnTo>
                <a:lnTo>
                  <a:pt x="16761475" y="742239"/>
                </a:lnTo>
                <a:lnTo>
                  <a:pt x="8380745" y="742239"/>
                </a:lnTo>
                <a:close/>
              </a:path>
            </a:pathLst>
          </a:custGeom>
          <a:ln w="18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6999946" y="567404"/>
            <a:ext cx="226060" cy="225425"/>
          </a:xfrm>
          <a:custGeom>
            <a:avLst/>
            <a:gdLst/>
            <a:ahLst/>
            <a:cxnLst/>
            <a:rect l="l" t="t" r="r" b="b"/>
            <a:pathLst>
              <a:path w="226059" h="225425">
                <a:moveTo>
                  <a:pt x="634" y="0"/>
                </a:moveTo>
                <a:lnTo>
                  <a:pt x="225875" y="225367"/>
                </a:lnTo>
              </a:path>
              <a:path w="226059" h="225425">
                <a:moveTo>
                  <a:pt x="225240" y="0"/>
                </a:moveTo>
                <a:lnTo>
                  <a:pt x="0" y="225367"/>
                </a:lnTo>
              </a:path>
            </a:pathLst>
          </a:custGeom>
          <a:ln w="187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5919831" y="678916"/>
            <a:ext cx="338455" cy="20320"/>
          </a:xfrm>
          <a:custGeom>
            <a:avLst/>
            <a:gdLst/>
            <a:ahLst/>
            <a:cxnLst/>
            <a:rect l="l" t="t" r="r" b="b"/>
            <a:pathLst>
              <a:path w="338455" h="20320">
                <a:moveTo>
                  <a:pt x="338455" y="1524"/>
                </a:moveTo>
                <a:lnTo>
                  <a:pt x="127" y="0"/>
                </a:lnTo>
                <a:lnTo>
                  <a:pt x="0" y="18719"/>
                </a:lnTo>
                <a:lnTo>
                  <a:pt x="338455" y="20243"/>
                </a:lnTo>
                <a:lnTo>
                  <a:pt x="338455" y="1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6512413" y="567359"/>
            <a:ext cx="224790" cy="224790"/>
          </a:xfrm>
          <a:custGeom>
            <a:avLst/>
            <a:gdLst/>
            <a:ahLst/>
            <a:cxnLst/>
            <a:rect l="l" t="t" r="r" b="b"/>
            <a:pathLst>
              <a:path w="224790" h="224790">
                <a:moveTo>
                  <a:pt x="112395" y="224612"/>
                </a:moveTo>
                <a:lnTo>
                  <a:pt x="0" y="224612"/>
                </a:lnTo>
                <a:lnTo>
                  <a:pt x="0" y="0"/>
                </a:lnTo>
                <a:lnTo>
                  <a:pt x="224663" y="0"/>
                </a:lnTo>
                <a:lnTo>
                  <a:pt x="224663" y="224612"/>
                </a:lnTo>
                <a:lnTo>
                  <a:pt x="112395" y="224612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68456" y="401472"/>
            <a:ext cx="5231130" cy="551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50" b="0" i="0">
                <a:solidFill>
                  <a:srgbClr val="E7B27E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355052" y="2556478"/>
            <a:ext cx="7609205" cy="30873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rgbClr val="0092FF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hyperlink" Target="https://blog.dnevnik.hr/ivykterry/2021/06/index" TargetMode="External"/><Relationship Id="rId2" Type="http://schemas.openxmlformats.org/officeDocument/2006/relationships/image" Target="../media/image1.png"/><Relationship Id="rId16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36" y="1064711"/>
            <a:ext cx="15442565" cy="8155940"/>
            <a:chOff x="1421836" y="1064711"/>
            <a:chExt cx="15442565" cy="8155940"/>
          </a:xfrm>
        </p:grpSpPr>
        <p:sp>
          <p:nvSpPr>
            <p:cNvPr id="4" name="object 4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9"/>
                  </a:moveTo>
                  <a:lnTo>
                    <a:pt x="0" y="8136609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9"/>
                  </a:lnTo>
                  <a:lnTo>
                    <a:pt x="7711936" y="813660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0287" y="1411160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xfrm>
            <a:off x="6331763" y="2467794"/>
            <a:ext cx="7895235" cy="3090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00"/>
              </a:spcBef>
              <a:tabLst>
                <a:tab pos="701675" algn="l"/>
                <a:tab pos="3114675" algn="l"/>
                <a:tab pos="3459479" algn="l"/>
                <a:tab pos="3804285" algn="l"/>
                <a:tab pos="4838065" algn="l"/>
                <a:tab pos="6561455" algn="l"/>
              </a:tabLst>
            </a:pPr>
            <a:r>
              <a:rPr lang="en-US" b="1" spc="390" dirty="0">
                <a:solidFill>
                  <a:schemeClr val="accent6">
                    <a:lumMod val="60000"/>
                    <a:lumOff val="40000"/>
                  </a:schemeClr>
                </a:solidFill>
                <a:latin typeface="Helvetica" pitchFamily="2" charset="0"/>
              </a:rPr>
              <a:t>Creating a Website for a Programmatically Generated NFT Collection</a:t>
            </a:r>
            <a:endParaRPr b="1" spc="390" dirty="0">
              <a:solidFill>
                <a:schemeClr val="accent6">
                  <a:lumMod val="60000"/>
                  <a:lumOff val="40000"/>
                </a:schemeClr>
              </a:solidFill>
              <a:latin typeface="Helvetica" pitchFamily="2" charset="0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5578328" y="2467794"/>
            <a:ext cx="993775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600" spc="-425" dirty="0">
                <a:solidFill>
                  <a:srgbClr val="00FFFF"/>
                </a:solidFill>
                <a:latin typeface="Cambria"/>
                <a:cs typeface="Cambria"/>
              </a:rPr>
              <a:t>⥫</a:t>
            </a:r>
            <a:endParaRPr sz="9600">
              <a:latin typeface="Cambria"/>
              <a:cs typeface="Cambr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52296" y="5035670"/>
            <a:ext cx="4429760" cy="3396615"/>
            <a:chOff x="952296" y="5035670"/>
            <a:chExt cx="4429760" cy="3396615"/>
          </a:xfrm>
        </p:grpSpPr>
        <p:sp>
          <p:nvSpPr>
            <p:cNvPr id="13" name="object 13"/>
            <p:cNvSpPr/>
            <p:nvPr/>
          </p:nvSpPr>
          <p:spPr>
            <a:xfrm>
              <a:off x="961652" y="5045037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4407729" y="0"/>
                  </a:moveTo>
                  <a:lnTo>
                    <a:pt x="0" y="0"/>
                  </a:lnTo>
                  <a:lnTo>
                    <a:pt x="0" y="3377387"/>
                  </a:lnTo>
                  <a:lnTo>
                    <a:pt x="2203872" y="3377387"/>
                  </a:lnTo>
                  <a:lnTo>
                    <a:pt x="4407729" y="3377387"/>
                  </a:lnTo>
                  <a:lnTo>
                    <a:pt x="440772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61656" y="5045030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2203875" y="3377392"/>
                  </a:moveTo>
                  <a:lnTo>
                    <a:pt x="0" y="3377392"/>
                  </a:lnTo>
                  <a:lnTo>
                    <a:pt x="0" y="0"/>
                  </a:lnTo>
                  <a:lnTo>
                    <a:pt x="4407741" y="0"/>
                  </a:lnTo>
                  <a:lnTo>
                    <a:pt x="4407741" y="3377392"/>
                  </a:lnTo>
                  <a:lnTo>
                    <a:pt x="2203875" y="3377392"/>
                  </a:lnTo>
                  <a:close/>
                </a:path>
                <a:path w="4408170" h="3377565">
                  <a:moveTo>
                    <a:pt x="2203875" y="742297"/>
                  </a:moveTo>
                  <a:lnTo>
                    <a:pt x="0" y="742297"/>
                  </a:lnTo>
                  <a:lnTo>
                    <a:pt x="0" y="0"/>
                  </a:lnTo>
                  <a:lnTo>
                    <a:pt x="4407741" y="0"/>
                  </a:lnTo>
                  <a:lnTo>
                    <a:pt x="4407741" y="742297"/>
                  </a:lnTo>
                  <a:lnTo>
                    <a:pt x="2203875" y="742297"/>
                  </a:lnTo>
                  <a:close/>
                </a:path>
                <a:path w="4408170" h="3377565">
                  <a:moveTo>
                    <a:pt x="3883594" y="224636"/>
                  </a:moveTo>
                  <a:lnTo>
                    <a:pt x="4108945" y="449983"/>
                  </a:lnTo>
                </a:path>
                <a:path w="4408170" h="3377565">
                  <a:moveTo>
                    <a:pt x="4108234" y="224636"/>
                  </a:moveTo>
                  <a:lnTo>
                    <a:pt x="3882870" y="449983"/>
                  </a:lnTo>
                </a:path>
                <a:path w="4408170" h="3377565">
                  <a:moveTo>
                    <a:pt x="2812262" y="336954"/>
                  </a:moveTo>
                  <a:lnTo>
                    <a:pt x="3131924" y="338389"/>
                  </a:lnTo>
                </a:path>
                <a:path w="4408170" h="3377565">
                  <a:moveTo>
                    <a:pt x="3507759" y="449272"/>
                  </a:moveTo>
                  <a:lnTo>
                    <a:pt x="3395452" y="449272"/>
                  </a:lnTo>
                  <a:lnTo>
                    <a:pt x="3395452" y="224636"/>
                  </a:lnTo>
                  <a:lnTo>
                    <a:pt x="3620079" y="224636"/>
                  </a:lnTo>
                  <a:lnTo>
                    <a:pt x="3620079" y="449272"/>
                  </a:lnTo>
                  <a:lnTo>
                    <a:pt x="3507759" y="449272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6087" y="6623304"/>
              <a:ext cx="518159" cy="9479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1927" y="6623304"/>
              <a:ext cx="460248" cy="9479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02863" y="6623304"/>
              <a:ext cx="886967" cy="9479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03775" y="6623304"/>
              <a:ext cx="487680" cy="9479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2499" y="5038318"/>
              <a:ext cx="4429124" cy="3390899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4F2D30E-7438-D438-647F-FAF238696A77}"/>
              </a:ext>
            </a:extLst>
          </p:cNvPr>
          <p:cNvSpPr txBox="1"/>
          <p:nvPr/>
        </p:nvSpPr>
        <p:spPr>
          <a:xfrm>
            <a:off x="10848968" y="6459470"/>
            <a:ext cx="51219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Anoop Reddy Kunta</a:t>
            </a:r>
            <a:br>
              <a:rPr lang="en-US" sz="4800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en-US" sz="4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Rohith </a:t>
            </a:r>
            <a:r>
              <a:rPr lang="en-US" sz="48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Matam</a:t>
            </a:r>
            <a:endParaRPr lang="en-US" sz="48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6224" y="434334"/>
            <a:ext cx="5691094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05000" algn="l"/>
                <a:tab pos="2851785" algn="l"/>
              </a:tabLst>
            </a:pPr>
            <a:r>
              <a:rPr lang="en-US" sz="3200" b="1" spc="190" dirty="0">
                <a:latin typeface="Helvetica" pitchFamily="2" charset="0"/>
              </a:rPr>
              <a:t>Results and Discussion</a:t>
            </a:r>
          </a:p>
        </p:txBody>
      </p:sp>
      <p:grpSp>
        <p:nvGrpSpPr>
          <p:cNvPr id="15" name="object 15"/>
          <p:cNvGrpSpPr/>
          <p:nvPr/>
        </p:nvGrpSpPr>
        <p:grpSpPr>
          <a:xfrm>
            <a:off x="14968566" y="6292850"/>
            <a:ext cx="3342640" cy="2141220"/>
            <a:chOff x="14953845" y="3002412"/>
            <a:chExt cx="3342640" cy="2141220"/>
          </a:xfrm>
        </p:grpSpPr>
        <p:sp>
          <p:nvSpPr>
            <p:cNvPr id="16" name="object 16"/>
            <p:cNvSpPr/>
            <p:nvPr/>
          </p:nvSpPr>
          <p:spPr>
            <a:xfrm>
              <a:off x="14961869" y="3010484"/>
              <a:ext cx="3326765" cy="2124710"/>
            </a:xfrm>
            <a:custGeom>
              <a:avLst/>
              <a:gdLst/>
              <a:ahLst/>
              <a:cxnLst/>
              <a:rect l="l" t="t" r="r" b="b"/>
              <a:pathLst>
                <a:path w="3326765" h="2124710">
                  <a:moveTo>
                    <a:pt x="3326141" y="0"/>
                  </a:moveTo>
                  <a:lnTo>
                    <a:pt x="0" y="0"/>
                  </a:lnTo>
                  <a:lnTo>
                    <a:pt x="0" y="2124608"/>
                  </a:lnTo>
                  <a:lnTo>
                    <a:pt x="3326141" y="2124608"/>
                  </a:lnTo>
                  <a:lnTo>
                    <a:pt x="3326141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961914" y="3010481"/>
              <a:ext cx="3326129" cy="2124710"/>
            </a:xfrm>
            <a:custGeom>
              <a:avLst/>
              <a:gdLst/>
              <a:ahLst/>
              <a:cxnLst/>
              <a:rect l="l" t="t" r="r" b="b"/>
              <a:pathLst>
                <a:path w="3326130" h="2124710">
                  <a:moveTo>
                    <a:pt x="1900084" y="2124610"/>
                  </a:moveTo>
                  <a:lnTo>
                    <a:pt x="0" y="2124610"/>
                  </a:lnTo>
                  <a:lnTo>
                    <a:pt x="0" y="0"/>
                  </a:lnTo>
                  <a:lnTo>
                    <a:pt x="3326097" y="0"/>
                  </a:lnTo>
                </a:path>
                <a:path w="3326130" h="2124710">
                  <a:moveTo>
                    <a:pt x="3326097" y="2124610"/>
                  </a:moveTo>
                  <a:lnTo>
                    <a:pt x="1900084" y="2124610"/>
                  </a:lnTo>
                </a:path>
              </a:pathLst>
            </a:custGeom>
            <a:ln w="1613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961960" y="3010483"/>
              <a:ext cx="3326129" cy="640080"/>
            </a:xfrm>
            <a:custGeom>
              <a:avLst/>
              <a:gdLst/>
              <a:ahLst/>
              <a:cxnLst/>
              <a:rect l="l" t="t" r="r" b="b"/>
              <a:pathLst>
                <a:path w="3326130" h="640079">
                  <a:moveTo>
                    <a:pt x="1899996" y="639902"/>
                  </a:moveTo>
                  <a:lnTo>
                    <a:pt x="0" y="639902"/>
                  </a:lnTo>
                  <a:lnTo>
                    <a:pt x="0" y="0"/>
                  </a:lnTo>
                  <a:lnTo>
                    <a:pt x="3326051" y="0"/>
                  </a:lnTo>
                </a:path>
                <a:path w="3326130" h="640079">
                  <a:moveTo>
                    <a:pt x="3326051" y="639902"/>
                  </a:moveTo>
                  <a:lnTo>
                    <a:pt x="1899996" y="639902"/>
                  </a:lnTo>
                </a:path>
              </a:pathLst>
            </a:custGeom>
            <a:ln w="161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7378299" y="3300933"/>
              <a:ext cx="292100" cy="17780"/>
            </a:xfrm>
            <a:custGeom>
              <a:avLst/>
              <a:gdLst/>
              <a:ahLst/>
              <a:cxnLst/>
              <a:rect l="l" t="t" r="r" b="b"/>
              <a:pathLst>
                <a:path w="292100" h="17779">
                  <a:moveTo>
                    <a:pt x="291719" y="1320"/>
                  </a:moveTo>
                  <a:lnTo>
                    <a:pt x="0" y="0"/>
                  </a:lnTo>
                  <a:lnTo>
                    <a:pt x="0" y="16141"/>
                  </a:lnTo>
                  <a:lnTo>
                    <a:pt x="291719" y="17449"/>
                  </a:lnTo>
                  <a:lnTo>
                    <a:pt x="291719" y="13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7889219" y="3204756"/>
              <a:ext cx="193675" cy="193675"/>
            </a:xfrm>
            <a:custGeom>
              <a:avLst/>
              <a:gdLst/>
              <a:ahLst/>
              <a:cxnLst/>
              <a:rect l="l" t="t" r="r" b="b"/>
              <a:pathLst>
                <a:path w="193675" h="193675">
                  <a:moveTo>
                    <a:pt x="96774" y="193573"/>
                  </a:moveTo>
                  <a:lnTo>
                    <a:pt x="0" y="193573"/>
                  </a:lnTo>
                  <a:lnTo>
                    <a:pt x="0" y="0"/>
                  </a:lnTo>
                  <a:lnTo>
                    <a:pt x="193548" y="0"/>
                  </a:lnTo>
                  <a:lnTo>
                    <a:pt x="193548" y="193573"/>
                  </a:lnTo>
                  <a:lnTo>
                    <a:pt x="96774" y="193573"/>
                  </a:lnTo>
                  <a:close/>
                </a:path>
              </a:pathLst>
            </a:custGeom>
            <a:ln w="161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61996" y="3011106"/>
              <a:ext cx="3326053" cy="212406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33903" y="3989832"/>
              <a:ext cx="765048" cy="81381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63543" y="3989832"/>
              <a:ext cx="557784" cy="81381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68799" y="3989832"/>
              <a:ext cx="661415" cy="81381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842991" y="3989832"/>
              <a:ext cx="445007" cy="813815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DCE85E-BEFB-68E2-C736-95B50D9F68EA}"/>
              </a:ext>
            </a:extLst>
          </p:cNvPr>
          <p:cNvSpPr txBox="1"/>
          <p:nvPr/>
        </p:nvSpPr>
        <p:spPr>
          <a:xfrm>
            <a:off x="886224" y="1161168"/>
            <a:ext cx="16486519" cy="8586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  <a:latin typeface="Optima" panose="02000503060000020004" pitchFamily="2" charset="0"/>
              </a:rPr>
              <a:t>Key Observations and Findings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Efficient NFT generation using </a:t>
            </a:r>
            <a:r>
              <a:rPr lang="en-US" sz="2400" dirty="0" err="1">
                <a:solidFill>
                  <a:schemeClr val="bg1"/>
                </a:solidFill>
                <a:latin typeface="Optima" panose="02000503060000020004" pitchFamily="2" charset="0"/>
              </a:rPr>
              <a:t>HashLips</a:t>
            </a: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 Art Engine and The Candy Machine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Seamless integration of wallet connectivity and minting functionality on the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High demand and user interest in the NFT collection during the minting process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accent5"/>
                </a:solidFill>
                <a:latin typeface="Optima" panose="02000503060000020004" pitchFamily="2" charset="0"/>
              </a:rPr>
              <a:t>Challenges and Solutions</a:t>
            </a:r>
            <a:br>
              <a:rPr lang="en-US" sz="2400" b="1" dirty="0">
                <a:solidFill>
                  <a:schemeClr val="accent5"/>
                </a:solidFill>
                <a:latin typeface="Optima" panose="02000503060000020004" pitchFamily="2" charset="0"/>
              </a:rPr>
            </a:br>
            <a:endParaRPr lang="en-US" sz="2400" b="1" dirty="0">
              <a:solidFill>
                <a:schemeClr val="accent5"/>
              </a:solidFill>
              <a:latin typeface="Optima" panose="02000503060000020004" pitchFamily="2" charset="0"/>
            </a:endParaRPr>
          </a:p>
          <a:p>
            <a:r>
              <a:rPr lang="en-US" sz="2400" b="1" dirty="0">
                <a:solidFill>
                  <a:schemeClr val="accent5"/>
                </a:solidFill>
                <a:latin typeface="Optima" panose="02000503060000020004" pitchFamily="2" charset="0"/>
              </a:rPr>
              <a:t>Challenges</a:t>
            </a:r>
            <a:endParaRPr lang="en-US" sz="2400" b="1" dirty="0">
              <a:solidFill>
                <a:schemeClr val="bg1"/>
              </a:solidFill>
              <a:latin typeface="Optima" panose="0200050306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Maintaining performance and scalability during high traffic and minting activities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Ensuring secure and reliable blockchain integration for transactions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accent5"/>
                </a:solidFill>
                <a:latin typeface="Optima" panose="02000503060000020004" pitchFamily="2" charset="0"/>
              </a:rPr>
              <a:t>Solutions</a:t>
            </a:r>
            <a:endParaRPr lang="en-US" sz="2400" b="1" dirty="0">
              <a:solidFill>
                <a:schemeClr val="bg1"/>
              </a:solidFill>
              <a:latin typeface="Optima" panose="0200050306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Optimized infrastructure and server configurations to handle increased demand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Implemented robust security measures and error handling for blockchain interactions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accent5"/>
                </a:solidFill>
                <a:latin typeface="Optima" panose="02000503060000020004" pitchFamily="2" charset="0"/>
              </a:rPr>
              <a:t>Lessons Learned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Importance of choosing the right tools and technologies for NFT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Necessity of comprehensive testing and monitoring during the entire project lifecycle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Value of user feedback and continuous improvement to enhance the NFT platform</a:t>
            </a:r>
            <a:b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</a:br>
            <a:endParaRPr lang="en-US" sz="2400" dirty="0">
              <a:solidFill>
                <a:schemeClr val="bg1"/>
              </a:solidFill>
              <a:latin typeface="Optima" panose="02000503060000020004" pitchFamily="2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The project successfully demonstrated the viability of an efficient NFT generation and transaction platform, while also highlighting the importance of addressing technical and operational challenges to deliver a reliable and user-friendly experience.</a:t>
            </a:r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ECA3E8C6-1AD1-94C4-3248-30E1C92112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1206" y="2477927"/>
            <a:ext cx="5101537" cy="340633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36" y="1064711"/>
            <a:ext cx="15442565" cy="8155940"/>
            <a:chOff x="1421836" y="1064711"/>
            <a:chExt cx="15442565" cy="8155940"/>
          </a:xfrm>
        </p:grpSpPr>
        <p:sp>
          <p:nvSpPr>
            <p:cNvPr id="4" name="object 4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4"/>
                  </a:moveTo>
                  <a:lnTo>
                    <a:pt x="0" y="8136604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4"/>
                  </a:lnTo>
                  <a:lnTo>
                    <a:pt x="7711936" y="813660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0287" y="1411160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96179" y="1167671"/>
            <a:ext cx="5775960" cy="5168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2445385" algn="l"/>
                <a:tab pos="3329940" algn="l"/>
                <a:tab pos="4878070" algn="l"/>
              </a:tabLst>
            </a:pPr>
            <a:r>
              <a:rPr lang="en-US" sz="3200" b="1" dirty="0">
                <a:latin typeface="Helvetica" pitchFamily="2" charset="0"/>
              </a:rPr>
              <a:t>Conclusion and Future Work</a:t>
            </a:r>
          </a:p>
        </p:txBody>
      </p:sp>
      <p:grpSp>
        <p:nvGrpSpPr>
          <p:cNvPr id="23" name="object 23"/>
          <p:cNvGrpSpPr/>
          <p:nvPr/>
        </p:nvGrpSpPr>
        <p:grpSpPr>
          <a:xfrm>
            <a:off x="12525443" y="4358011"/>
            <a:ext cx="3549686" cy="2311666"/>
            <a:chOff x="14542643" y="4868303"/>
            <a:chExt cx="3549686" cy="2311666"/>
          </a:xfrm>
        </p:grpSpPr>
        <p:sp>
          <p:nvSpPr>
            <p:cNvPr id="24" name="object 24"/>
            <p:cNvSpPr/>
            <p:nvPr/>
          </p:nvSpPr>
          <p:spPr>
            <a:xfrm>
              <a:off x="14551660" y="4875199"/>
              <a:ext cx="3540125" cy="2298700"/>
            </a:xfrm>
            <a:custGeom>
              <a:avLst/>
              <a:gdLst/>
              <a:ahLst/>
              <a:cxnLst/>
              <a:rect l="l" t="t" r="r" b="b"/>
              <a:pathLst>
                <a:path w="3540125" h="2298700">
                  <a:moveTo>
                    <a:pt x="3540125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380" y="2298115"/>
                  </a:lnTo>
                  <a:lnTo>
                    <a:pt x="3540125" y="2298115"/>
                  </a:lnTo>
                  <a:lnTo>
                    <a:pt x="354012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551569" y="4874486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7"/>
                  </a:moveTo>
                  <a:lnTo>
                    <a:pt x="0" y="2298837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7"/>
                  </a:lnTo>
                  <a:lnTo>
                    <a:pt x="1770415" y="2298837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405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41"/>
                  </a:moveTo>
                  <a:lnTo>
                    <a:pt x="2513507" y="455741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41"/>
                  </a:lnTo>
                  <a:lnTo>
                    <a:pt x="2627174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54655" y="5897880"/>
              <a:ext cx="490728" cy="94792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72687" y="5897880"/>
              <a:ext cx="460248" cy="94792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19447" y="5897880"/>
              <a:ext cx="649224" cy="94792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42643" y="4868303"/>
              <a:ext cx="3543300" cy="2311666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0B30085-22C2-B8A6-CB46-278A3C078FF4}"/>
              </a:ext>
            </a:extLst>
          </p:cNvPr>
          <p:cNvSpPr txBox="1"/>
          <p:nvPr/>
        </p:nvSpPr>
        <p:spPr>
          <a:xfrm>
            <a:off x="1682750" y="2271475"/>
            <a:ext cx="15290761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  <a:latin typeface="Optima" panose="02000503060000020004" pitchFamily="2" charset="0"/>
              </a:rPr>
              <a:t>Project Achievements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Developed an efficient method for generating unique NFT collections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Designed and implemented a website for seamless NFT transactions using the Solana blockchain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Demonstrated the successful deployment and user adoption of the NFT platform</a:t>
            </a:r>
            <a:b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</a:br>
            <a:endParaRPr lang="en-US" sz="2400" dirty="0">
              <a:solidFill>
                <a:schemeClr val="bg1"/>
              </a:solidFill>
              <a:latin typeface="Optima" panose="02000503060000020004" pitchFamily="2" charset="0"/>
            </a:endParaRPr>
          </a:p>
          <a:p>
            <a:r>
              <a:rPr lang="en-US" sz="2400" b="1" dirty="0">
                <a:solidFill>
                  <a:schemeClr val="accent5"/>
                </a:solidFill>
                <a:latin typeface="Optima" panose="02000503060000020004" pitchFamily="2" charset="0"/>
              </a:rPr>
              <a:t>Future Enhancements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Expand the NFT ecosystem with additional features and functionalities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Implement advanced search, filtering, and recommendation capabilities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Integrate secondary market trading and royalty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Explore cross-chain compatibility for wider accessibility</a:t>
            </a:r>
            <a:b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</a:br>
            <a:endParaRPr lang="en-US" sz="2400" dirty="0">
              <a:solidFill>
                <a:schemeClr val="bg1"/>
              </a:solidFill>
              <a:latin typeface="Optima" panose="02000503060000020004" pitchFamily="2" charset="0"/>
            </a:endParaRPr>
          </a:p>
          <a:p>
            <a:r>
              <a:rPr lang="en-US" sz="2400" b="1" dirty="0">
                <a:solidFill>
                  <a:schemeClr val="accent5"/>
                </a:solidFill>
                <a:latin typeface="Optima" panose="02000503060000020004" pitchFamily="2" charset="0"/>
              </a:rPr>
              <a:t>Potential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Utilize the NFT platform for various use cases beyond digital 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Tokenize real-world assets (e.g., collectibles, property deeds)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Enable NFT-based loyalty programs and virtual experiences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Integrate the platform with metaverse and gaming environments</a:t>
            </a:r>
            <a:br>
              <a:rPr lang="en-US" sz="2800" dirty="0">
                <a:solidFill>
                  <a:schemeClr val="bg1"/>
                </a:solidFill>
                <a:latin typeface="Optima" panose="02000503060000020004" pitchFamily="2" charset="0"/>
              </a:rPr>
            </a:br>
            <a:endParaRPr lang="en-US" sz="28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object 10"/>
          <p:cNvGrpSpPr/>
          <p:nvPr/>
        </p:nvGrpSpPr>
        <p:grpSpPr>
          <a:xfrm>
            <a:off x="16269221" y="978657"/>
            <a:ext cx="1841995" cy="4541156"/>
            <a:chOff x="16269221" y="978657"/>
            <a:chExt cx="1841995" cy="4541156"/>
          </a:xfrm>
        </p:grpSpPr>
        <p:sp>
          <p:nvSpPr>
            <p:cNvPr id="11" name="object 11"/>
            <p:cNvSpPr/>
            <p:nvPr/>
          </p:nvSpPr>
          <p:spPr>
            <a:xfrm>
              <a:off x="16959326" y="4769586"/>
              <a:ext cx="1151890" cy="748030"/>
            </a:xfrm>
            <a:custGeom>
              <a:avLst/>
              <a:gdLst/>
              <a:ahLst/>
              <a:cxnLst/>
              <a:rect l="l" t="t" r="r" b="b"/>
              <a:pathLst>
                <a:path w="1151890" h="748029">
                  <a:moveTo>
                    <a:pt x="1151509" y="0"/>
                  </a:moveTo>
                  <a:lnTo>
                    <a:pt x="0" y="0"/>
                  </a:lnTo>
                  <a:lnTo>
                    <a:pt x="0" y="747483"/>
                  </a:lnTo>
                  <a:lnTo>
                    <a:pt x="575945" y="747483"/>
                  </a:lnTo>
                  <a:lnTo>
                    <a:pt x="1151509" y="747483"/>
                  </a:lnTo>
                  <a:lnTo>
                    <a:pt x="115150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959284" y="4769352"/>
              <a:ext cx="1151890" cy="748030"/>
            </a:xfrm>
            <a:custGeom>
              <a:avLst/>
              <a:gdLst/>
              <a:ahLst/>
              <a:cxnLst/>
              <a:rect l="l" t="t" r="r" b="b"/>
              <a:pathLst>
                <a:path w="1151890" h="748029">
                  <a:moveTo>
                    <a:pt x="575956" y="747721"/>
                  </a:moveTo>
                  <a:lnTo>
                    <a:pt x="0" y="747721"/>
                  </a:lnTo>
                  <a:lnTo>
                    <a:pt x="0" y="241"/>
                  </a:lnTo>
                  <a:lnTo>
                    <a:pt x="1151532" y="241"/>
                  </a:lnTo>
                  <a:lnTo>
                    <a:pt x="1151532" y="747721"/>
                  </a:lnTo>
                  <a:lnTo>
                    <a:pt x="575956" y="747721"/>
                  </a:lnTo>
                  <a:close/>
                </a:path>
                <a:path w="1151890" h="748029">
                  <a:moveTo>
                    <a:pt x="575956" y="245180"/>
                  </a:moveTo>
                  <a:lnTo>
                    <a:pt x="0" y="245180"/>
                  </a:lnTo>
                  <a:lnTo>
                    <a:pt x="0" y="0"/>
                  </a:lnTo>
                  <a:lnTo>
                    <a:pt x="1151532" y="0"/>
                  </a:lnTo>
                  <a:lnTo>
                    <a:pt x="1151532" y="245180"/>
                  </a:lnTo>
                  <a:lnTo>
                    <a:pt x="575956" y="245180"/>
                  </a:lnTo>
                  <a:close/>
                </a:path>
                <a:path w="1151890" h="748029">
                  <a:moveTo>
                    <a:pt x="978681" y="74229"/>
                  </a:moveTo>
                  <a:lnTo>
                    <a:pt x="1052978" y="148472"/>
                  </a:lnTo>
                </a:path>
                <a:path w="1151890" h="748029">
                  <a:moveTo>
                    <a:pt x="1052724" y="74229"/>
                  </a:moveTo>
                  <a:lnTo>
                    <a:pt x="978427" y="148472"/>
                  </a:lnTo>
                </a:path>
                <a:path w="1151890" h="748029">
                  <a:moveTo>
                    <a:pt x="625106" y="111236"/>
                  </a:moveTo>
                  <a:lnTo>
                    <a:pt x="730518" y="111706"/>
                  </a:lnTo>
                </a:path>
                <a:path w="1151890" h="748029">
                  <a:moveTo>
                    <a:pt x="854600" y="148231"/>
                  </a:moveTo>
                  <a:lnTo>
                    <a:pt x="817642" y="148231"/>
                  </a:lnTo>
                  <a:lnTo>
                    <a:pt x="817642" y="74229"/>
                  </a:lnTo>
                  <a:lnTo>
                    <a:pt x="891557" y="74229"/>
                  </a:lnTo>
                  <a:lnTo>
                    <a:pt x="891557" y="148231"/>
                  </a:lnTo>
                  <a:lnTo>
                    <a:pt x="854600" y="148231"/>
                  </a:lnTo>
                  <a:close/>
                </a:path>
              </a:pathLst>
            </a:custGeom>
            <a:ln w="60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48048" y="5102352"/>
              <a:ext cx="173736" cy="30784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83328" y="5102352"/>
              <a:ext cx="155448" cy="30784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30216" y="5102352"/>
              <a:ext cx="213359" cy="30784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56405" y="4767338"/>
              <a:ext cx="1152519" cy="75247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69221" y="978657"/>
              <a:ext cx="984503" cy="1374648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5D55330-703B-0A5F-8DEA-6FA772C0435E}"/>
              </a:ext>
            </a:extLst>
          </p:cNvPr>
          <p:cNvSpPr txBox="1"/>
          <p:nvPr/>
        </p:nvSpPr>
        <p:spPr>
          <a:xfrm>
            <a:off x="978916" y="1316232"/>
            <a:ext cx="16344913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/>
                </a:solidFill>
                <a:latin typeface="Optima" panose="02000503060000020004" pitchFamily="2" charset="0"/>
              </a:rPr>
              <a:t>References</a:t>
            </a:r>
            <a:br>
              <a:rPr lang="en-US" sz="3600" b="1" dirty="0">
                <a:solidFill>
                  <a:schemeClr val="accent5"/>
                </a:solidFill>
                <a:latin typeface="Optima" panose="02000503060000020004" pitchFamily="2" charset="0"/>
              </a:rPr>
            </a:br>
            <a:endParaRPr lang="en-US" sz="3600" b="1" dirty="0">
              <a:solidFill>
                <a:schemeClr val="accent5"/>
              </a:solidFill>
              <a:latin typeface="Optima" panose="02000503060000020004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  <a:latin typeface="Optima" panose="02000503060000020004" pitchFamily="2" charset="0"/>
              </a:rPr>
              <a:t>Nakamoto, S. (2008). Bitcoin: A Peer-to-Peer Electronic Cash System.</a:t>
            </a:r>
            <a:br>
              <a:rPr lang="en-US" sz="3600" dirty="0">
                <a:solidFill>
                  <a:schemeClr val="bg1"/>
                </a:solidFill>
                <a:latin typeface="Optima" panose="02000503060000020004" pitchFamily="2" charset="0"/>
              </a:rPr>
            </a:br>
            <a:endParaRPr lang="en-US" sz="3600" dirty="0">
              <a:solidFill>
                <a:schemeClr val="bg1"/>
              </a:solidFill>
              <a:latin typeface="Optima" panose="02000503060000020004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600" dirty="0" err="1">
                <a:solidFill>
                  <a:schemeClr val="bg1"/>
                </a:solidFill>
                <a:latin typeface="Optima" panose="02000503060000020004" pitchFamily="2" charset="0"/>
              </a:rPr>
              <a:t>Buterin</a:t>
            </a:r>
            <a:r>
              <a:rPr lang="en-US" sz="3600" dirty="0">
                <a:solidFill>
                  <a:schemeClr val="bg1"/>
                </a:solidFill>
                <a:latin typeface="Optima" panose="02000503060000020004" pitchFamily="2" charset="0"/>
              </a:rPr>
              <a:t>, V. (2014). A Next-Generation Smart Contract and Decentralized Application Platform.</a:t>
            </a:r>
            <a:br>
              <a:rPr lang="en-US" sz="3600" dirty="0">
                <a:solidFill>
                  <a:schemeClr val="bg1"/>
                </a:solidFill>
                <a:latin typeface="Optima" panose="02000503060000020004" pitchFamily="2" charset="0"/>
              </a:rPr>
            </a:br>
            <a:endParaRPr lang="en-US" sz="3600" dirty="0">
              <a:solidFill>
                <a:schemeClr val="bg1"/>
              </a:solidFill>
              <a:latin typeface="Optima" panose="02000503060000020004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600" dirty="0" err="1">
                <a:solidFill>
                  <a:schemeClr val="bg1"/>
                </a:solidFill>
                <a:latin typeface="Optima" panose="02000503060000020004" pitchFamily="2" charset="0"/>
              </a:rPr>
              <a:t>Aloini</a:t>
            </a:r>
            <a:r>
              <a:rPr lang="en-US" sz="3600" dirty="0">
                <a:solidFill>
                  <a:schemeClr val="bg1"/>
                </a:solidFill>
                <a:latin typeface="Optima" panose="02000503060000020004" pitchFamily="2" charset="0"/>
              </a:rPr>
              <a:t>, D., </a:t>
            </a:r>
            <a:r>
              <a:rPr lang="en-US" sz="3600" dirty="0" err="1">
                <a:solidFill>
                  <a:schemeClr val="bg1"/>
                </a:solidFill>
                <a:latin typeface="Optima" panose="02000503060000020004" pitchFamily="2" charset="0"/>
              </a:rPr>
              <a:t>Dulmin</a:t>
            </a:r>
            <a:r>
              <a:rPr lang="en-US" sz="3600" dirty="0">
                <a:solidFill>
                  <a:schemeClr val="bg1"/>
                </a:solidFill>
                <a:latin typeface="Optima" panose="02000503060000020004" pitchFamily="2" charset="0"/>
              </a:rPr>
              <a:t>, R., </a:t>
            </a:r>
            <a:r>
              <a:rPr lang="en-US" sz="3600" dirty="0" err="1">
                <a:solidFill>
                  <a:schemeClr val="bg1"/>
                </a:solidFill>
                <a:latin typeface="Optima" panose="02000503060000020004" pitchFamily="2" charset="0"/>
              </a:rPr>
              <a:t>Mininno</a:t>
            </a:r>
            <a:r>
              <a:rPr lang="en-US" sz="3600" dirty="0">
                <a:solidFill>
                  <a:schemeClr val="bg1"/>
                </a:solidFill>
                <a:latin typeface="Optima" panose="02000503060000020004" pitchFamily="2" charset="0"/>
              </a:rPr>
              <a:t>, V., &amp; </a:t>
            </a:r>
            <a:r>
              <a:rPr lang="en-US" sz="3600" dirty="0" err="1">
                <a:solidFill>
                  <a:schemeClr val="bg1"/>
                </a:solidFill>
                <a:latin typeface="Optima" panose="02000503060000020004" pitchFamily="2" charset="0"/>
              </a:rPr>
              <a:t>Ponticelli</a:t>
            </a:r>
            <a:r>
              <a:rPr lang="en-US" sz="3600" dirty="0">
                <a:solidFill>
                  <a:schemeClr val="bg1"/>
                </a:solidFill>
                <a:latin typeface="Optima" panose="02000503060000020004" pitchFamily="2" charset="0"/>
              </a:rPr>
              <a:t>, S. (2012). Controlling </a:t>
            </a:r>
            <a:br>
              <a:rPr lang="en-US" sz="3600" dirty="0">
                <a:solidFill>
                  <a:schemeClr val="bg1"/>
                </a:solidFill>
                <a:latin typeface="Optima" panose="02000503060000020004" pitchFamily="2" charset="0"/>
              </a:rPr>
            </a:br>
            <a:r>
              <a:rPr lang="en-US" sz="3600" dirty="0">
                <a:solidFill>
                  <a:schemeClr val="bg1"/>
                </a:solidFill>
                <a:latin typeface="Optima" panose="02000503060000020004" pitchFamily="2" charset="0"/>
              </a:rPr>
              <a:t>Software Project Risks – an Empirical Study of Methods used by Experienced Project Managers. Journal of Management and Governance, 16(2), 239–264.</a:t>
            </a:r>
            <a:br>
              <a:rPr lang="en-US" sz="3600" dirty="0">
                <a:solidFill>
                  <a:schemeClr val="bg1"/>
                </a:solidFill>
                <a:latin typeface="Optima" panose="02000503060000020004" pitchFamily="2" charset="0"/>
              </a:rPr>
            </a:br>
            <a:endParaRPr lang="en-US" sz="3600" dirty="0">
              <a:solidFill>
                <a:schemeClr val="bg1"/>
              </a:solidFill>
              <a:latin typeface="Optima" panose="02000503060000020004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  <a:latin typeface="Optima" panose="02000503060000020004" pitchFamily="2" charset="0"/>
              </a:rPr>
              <a:t>Ravishankar, A., </a:t>
            </a:r>
            <a:r>
              <a:rPr lang="en-US" sz="3600" dirty="0" err="1">
                <a:solidFill>
                  <a:schemeClr val="bg1"/>
                </a:solidFill>
                <a:latin typeface="Optima" panose="02000503060000020004" pitchFamily="2" charset="0"/>
              </a:rPr>
              <a:t>Misra</a:t>
            </a:r>
            <a:r>
              <a:rPr lang="en-US" sz="3600" dirty="0">
                <a:solidFill>
                  <a:schemeClr val="bg1"/>
                </a:solidFill>
                <a:latin typeface="Optima" panose="02000503060000020004" pitchFamily="2" charset="0"/>
              </a:rPr>
              <a:t>, S., Yang, L. T., &amp; Rodrigues, J. J. (2020). AI-Driven Agile Software Development: Enhancing Project Management and Process Improvement. IEEE Access, 8, 144169-144183.</a:t>
            </a:r>
            <a:br>
              <a:rPr lang="en-US" sz="3600" dirty="0">
                <a:solidFill>
                  <a:schemeClr val="bg1"/>
                </a:solidFill>
                <a:latin typeface="Optima" panose="02000503060000020004" pitchFamily="2" charset="0"/>
              </a:rPr>
            </a:br>
            <a:endParaRPr lang="en-US" sz="36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28" y="302955"/>
            <a:ext cx="15442565" cy="9681210"/>
            <a:chOff x="1421828" y="302955"/>
            <a:chExt cx="15442565" cy="9681210"/>
          </a:xfrm>
        </p:grpSpPr>
        <p:sp>
          <p:nvSpPr>
            <p:cNvPr id="4" name="object 4"/>
            <p:cNvSpPr/>
            <p:nvPr/>
          </p:nvSpPr>
          <p:spPr>
            <a:xfrm>
              <a:off x="1431353" y="313202"/>
              <a:ext cx="15423515" cy="9661525"/>
            </a:xfrm>
            <a:custGeom>
              <a:avLst/>
              <a:gdLst/>
              <a:ahLst/>
              <a:cxnLst/>
              <a:rect l="l" t="t" r="r" b="b"/>
              <a:pathLst>
                <a:path w="15423515" h="9661525">
                  <a:moveTo>
                    <a:pt x="7711897" y="9660910"/>
                  </a:moveTo>
                  <a:lnTo>
                    <a:pt x="0" y="9660910"/>
                  </a:lnTo>
                  <a:lnTo>
                    <a:pt x="0" y="0"/>
                  </a:lnTo>
                  <a:lnTo>
                    <a:pt x="15423070" y="0"/>
                  </a:lnTo>
                  <a:lnTo>
                    <a:pt x="15423070" y="9660910"/>
                  </a:lnTo>
                  <a:lnTo>
                    <a:pt x="7711897" y="9660910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312480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5">
                  <a:moveTo>
                    <a:pt x="7711876" y="742237"/>
                  </a:moveTo>
                  <a:lnTo>
                    <a:pt x="0" y="742237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37"/>
                  </a:lnTo>
                  <a:lnTo>
                    <a:pt x="7711876" y="742237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537170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0288" y="648677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20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537121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250584" y="1607845"/>
            <a:ext cx="578675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spc="375" dirty="0">
                <a:solidFill>
                  <a:srgbClr val="FFFFFF"/>
                </a:solidFill>
              </a:rPr>
              <a:t>Thanks!</a:t>
            </a:r>
            <a:endParaRPr sz="12000" dirty="0"/>
          </a:p>
        </p:txBody>
      </p:sp>
      <p:grpSp>
        <p:nvGrpSpPr>
          <p:cNvPr id="11" name="object 11"/>
          <p:cNvGrpSpPr/>
          <p:nvPr/>
        </p:nvGrpSpPr>
        <p:grpSpPr>
          <a:xfrm>
            <a:off x="829433" y="1572768"/>
            <a:ext cx="16865029" cy="6111240"/>
            <a:chOff x="838793" y="1572768"/>
            <a:chExt cx="16865029" cy="6107557"/>
          </a:xfrm>
        </p:grpSpPr>
        <p:sp>
          <p:nvSpPr>
            <p:cNvPr id="12" name="object 12"/>
            <p:cNvSpPr/>
            <p:nvPr/>
          </p:nvSpPr>
          <p:spPr>
            <a:xfrm>
              <a:off x="6909841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14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17" y="0"/>
                  </a:lnTo>
                  <a:lnTo>
                    <a:pt x="940917" y="940917"/>
                  </a:lnTo>
                  <a:lnTo>
                    <a:pt x="470814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84883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14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17" y="0"/>
                  </a:lnTo>
                  <a:lnTo>
                    <a:pt x="940917" y="940917"/>
                  </a:lnTo>
                  <a:lnTo>
                    <a:pt x="470814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259912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27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30" y="0"/>
                  </a:lnTo>
                  <a:lnTo>
                    <a:pt x="940930" y="940917"/>
                  </a:lnTo>
                  <a:lnTo>
                    <a:pt x="470827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434955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27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30" y="0"/>
                  </a:lnTo>
                  <a:lnTo>
                    <a:pt x="940930" y="940917"/>
                  </a:lnTo>
                  <a:lnTo>
                    <a:pt x="470827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063917" y="6317285"/>
              <a:ext cx="628650" cy="633730"/>
            </a:xfrm>
            <a:custGeom>
              <a:avLst/>
              <a:gdLst/>
              <a:ahLst/>
              <a:cxnLst/>
              <a:rect l="l" t="t" r="r" b="b"/>
              <a:pathLst>
                <a:path w="628650" h="633729">
                  <a:moveTo>
                    <a:pt x="455714" y="318934"/>
                  </a:moveTo>
                  <a:lnTo>
                    <a:pt x="386600" y="318934"/>
                  </a:lnTo>
                  <a:lnTo>
                    <a:pt x="381571" y="323252"/>
                  </a:lnTo>
                  <a:lnTo>
                    <a:pt x="381571" y="334771"/>
                  </a:lnTo>
                  <a:lnTo>
                    <a:pt x="385876" y="339813"/>
                  </a:lnTo>
                  <a:lnTo>
                    <a:pt x="440601" y="339813"/>
                  </a:lnTo>
                  <a:lnTo>
                    <a:pt x="440601" y="413968"/>
                  </a:lnTo>
                  <a:lnTo>
                    <a:pt x="298056" y="413968"/>
                  </a:lnTo>
                  <a:lnTo>
                    <a:pt x="293014" y="417562"/>
                  </a:lnTo>
                  <a:lnTo>
                    <a:pt x="293014" y="629233"/>
                  </a:lnTo>
                  <a:lnTo>
                    <a:pt x="297332" y="632827"/>
                  </a:lnTo>
                  <a:lnTo>
                    <a:pt x="302374" y="633551"/>
                  </a:lnTo>
                  <a:lnTo>
                    <a:pt x="316776" y="633551"/>
                  </a:lnTo>
                  <a:lnTo>
                    <a:pt x="366320" y="629704"/>
                  </a:lnTo>
                  <a:lnTo>
                    <a:pt x="414244" y="618323"/>
                  </a:lnTo>
                  <a:lnTo>
                    <a:pt x="428025" y="612673"/>
                  </a:lnTo>
                  <a:lnTo>
                    <a:pt x="313169" y="612673"/>
                  </a:lnTo>
                  <a:lnTo>
                    <a:pt x="313169" y="432688"/>
                  </a:lnTo>
                  <a:lnTo>
                    <a:pt x="455002" y="432688"/>
                  </a:lnTo>
                  <a:lnTo>
                    <a:pt x="460756" y="428370"/>
                  </a:lnTo>
                  <a:lnTo>
                    <a:pt x="460756" y="323976"/>
                  </a:lnTo>
                  <a:lnTo>
                    <a:pt x="455714" y="318934"/>
                  </a:lnTo>
                  <a:close/>
                </a:path>
                <a:path w="628650" h="633729">
                  <a:moveTo>
                    <a:pt x="316780" y="0"/>
                  </a:moveTo>
                  <a:lnTo>
                    <a:pt x="266809" y="3845"/>
                  </a:lnTo>
                  <a:lnTo>
                    <a:pt x="218572" y="15224"/>
                  </a:lnTo>
                  <a:lnTo>
                    <a:pt x="172928" y="33894"/>
                  </a:lnTo>
                  <a:lnTo>
                    <a:pt x="130741" y="59616"/>
                  </a:lnTo>
                  <a:lnTo>
                    <a:pt x="92875" y="92150"/>
                  </a:lnTo>
                  <a:lnTo>
                    <a:pt x="59992" y="130648"/>
                  </a:lnTo>
                  <a:lnTo>
                    <a:pt x="34056" y="173084"/>
                  </a:lnTo>
                  <a:lnTo>
                    <a:pt x="15274" y="218734"/>
                  </a:lnTo>
                  <a:lnTo>
                    <a:pt x="3853" y="266872"/>
                  </a:lnTo>
                  <a:lnTo>
                    <a:pt x="0" y="316775"/>
                  </a:lnTo>
                  <a:lnTo>
                    <a:pt x="3747" y="365395"/>
                  </a:lnTo>
                  <a:lnTo>
                    <a:pt x="14852" y="412529"/>
                  </a:lnTo>
                  <a:lnTo>
                    <a:pt x="33111" y="457502"/>
                  </a:lnTo>
                  <a:lnTo>
                    <a:pt x="58318" y="499643"/>
                  </a:lnTo>
                  <a:lnTo>
                    <a:pt x="88463" y="536561"/>
                  </a:lnTo>
                  <a:lnTo>
                    <a:pt x="123467" y="568216"/>
                  </a:lnTo>
                  <a:lnTo>
                    <a:pt x="162793" y="594204"/>
                  </a:lnTo>
                  <a:lnTo>
                    <a:pt x="205905" y="614120"/>
                  </a:lnTo>
                  <a:lnTo>
                    <a:pt x="207340" y="614832"/>
                  </a:lnTo>
                  <a:lnTo>
                    <a:pt x="213106" y="614832"/>
                  </a:lnTo>
                  <a:lnTo>
                    <a:pt x="215976" y="613396"/>
                  </a:lnTo>
                  <a:lnTo>
                    <a:pt x="218135" y="611237"/>
                  </a:lnTo>
                  <a:lnTo>
                    <a:pt x="218859" y="609078"/>
                  </a:lnTo>
                  <a:lnTo>
                    <a:pt x="218859" y="588200"/>
                  </a:lnTo>
                  <a:lnTo>
                    <a:pt x="198704" y="588200"/>
                  </a:lnTo>
                  <a:lnTo>
                    <a:pt x="154812" y="564813"/>
                  </a:lnTo>
                  <a:lnTo>
                    <a:pt x="116084" y="534750"/>
                  </a:lnTo>
                  <a:lnTo>
                    <a:pt x="83098" y="498919"/>
                  </a:lnTo>
                  <a:lnTo>
                    <a:pt x="56435" y="458227"/>
                  </a:lnTo>
                  <a:lnTo>
                    <a:pt x="36672" y="413580"/>
                  </a:lnTo>
                  <a:lnTo>
                    <a:pt x="24390" y="365886"/>
                  </a:lnTo>
                  <a:lnTo>
                    <a:pt x="20167" y="316051"/>
                  </a:lnTo>
                  <a:lnTo>
                    <a:pt x="24040" y="267662"/>
                  </a:lnTo>
                  <a:lnTo>
                    <a:pt x="35256" y="221817"/>
                  </a:lnTo>
                  <a:lnTo>
                    <a:pt x="53211" y="179117"/>
                  </a:lnTo>
                  <a:lnTo>
                    <a:pt x="77299" y="140161"/>
                  </a:lnTo>
                  <a:lnTo>
                    <a:pt x="106916" y="105552"/>
                  </a:lnTo>
                  <a:lnTo>
                    <a:pt x="141458" y="75889"/>
                  </a:lnTo>
                  <a:lnTo>
                    <a:pt x="180319" y="51772"/>
                  </a:lnTo>
                  <a:lnTo>
                    <a:pt x="222896" y="33803"/>
                  </a:lnTo>
                  <a:lnTo>
                    <a:pt x="268583" y="22580"/>
                  </a:lnTo>
                  <a:lnTo>
                    <a:pt x="316776" y="18706"/>
                  </a:lnTo>
                  <a:lnTo>
                    <a:pt x="422738" y="18706"/>
                  </a:lnTo>
                  <a:lnTo>
                    <a:pt x="414244" y="15224"/>
                  </a:lnTo>
                  <a:lnTo>
                    <a:pt x="366320" y="3845"/>
                  </a:lnTo>
                  <a:lnTo>
                    <a:pt x="316780" y="0"/>
                  </a:lnTo>
                  <a:close/>
                </a:path>
                <a:path w="628650" h="633729">
                  <a:moveTo>
                    <a:pt x="422738" y="18706"/>
                  </a:moveTo>
                  <a:lnTo>
                    <a:pt x="316776" y="18706"/>
                  </a:lnTo>
                  <a:lnTo>
                    <a:pt x="364617" y="22620"/>
                  </a:lnTo>
                  <a:lnTo>
                    <a:pt x="410100" y="33942"/>
                  </a:lnTo>
                  <a:lnTo>
                    <a:pt x="452594" y="52046"/>
                  </a:lnTo>
                  <a:lnTo>
                    <a:pt x="491468" y="76306"/>
                  </a:lnTo>
                  <a:lnTo>
                    <a:pt x="526092" y="106095"/>
                  </a:lnTo>
                  <a:lnTo>
                    <a:pt x="555835" y="140787"/>
                  </a:lnTo>
                  <a:lnTo>
                    <a:pt x="580067" y="179755"/>
                  </a:lnTo>
                  <a:lnTo>
                    <a:pt x="598156" y="222373"/>
                  </a:lnTo>
                  <a:lnTo>
                    <a:pt x="609472" y="268014"/>
                  </a:lnTo>
                  <a:lnTo>
                    <a:pt x="613208" y="313892"/>
                  </a:lnTo>
                  <a:lnTo>
                    <a:pt x="613325" y="316775"/>
                  </a:lnTo>
                  <a:lnTo>
                    <a:pt x="609492" y="364072"/>
                  </a:lnTo>
                  <a:lnTo>
                    <a:pt x="598225" y="409660"/>
                  </a:lnTo>
                  <a:lnTo>
                    <a:pt x="580204" y="452197"/>
                  </a:lnTo>
                  <a:lnTo>
                    <a:pt x="556044" y="491067"/>
                  </a:lnTo>
                  <a:lnTo>
                    <a:pt x="526364" y="525651"/>
                  </a:lnTo>
                  <a:lnTo>
                    <a:pt x="491781" y="555332"/>
                  </a:lnTo>
                  <a:lnTo>
                    <a:pt x="452913" y="579492"/>
                  </a:lnTo>
                  <a:lnTo>
                    <a:pt x="410378" y="597514"/>
                  </a:lnTo>
                  <a:lnTo>
                    <a:pt x="364793" y="608780"/>
                  </a:lnTo>
                  <a:lnTo>
                    <a:pt x="316776" y="612673"/>
                  </a:lnTo>
                  <a:lnTo>
                    <a:pt x="428025" y="612673"/>
                  </a:lnTo>
                  <a:lnTo>
                    <a:pt x="502177" y="573929"/>
                  </a:lnTo>
                  <a:lnTo>
                    <a:pt x="540664" y="541400"/>
                  </a:lnTo>
                  <a:lnTo>
                    <a:pt x="573193" y="502902"/>
                  </a:lnTo>
                  <a:lnTo>
                    <a:pt x="598915" y="460463"/>
                  </a:lnTo>
                  <a:lnTo>
                    <a:pt x="617587" y="414812"/>
                  </a:lnTo>
                  <a:lnTo>
                    <a:pt x="628649" y="368022"/>
                  </a:lnTo>
                  <a:lnTo>
                    <a:pt x="628649" y="265524"/>
                  </a:lnTo>
                  <a:lnTo>
                    <a:pt x="617587" y="218734"/>
                  </a:lnTo>
                  <a:lnTo>
                    <a:pt x="598915" y="173084"/>
                  </a:lnTo>
                  <a:lnTo>
                    <a:pt x="573193" y="130648"/>
                  </a:lnTo>
                  <a:lnTo>
                    <a:pt x="540664" y="92150"/>
                  </a:lnTo>
                  <a:lnTo>
                    <a:pt x="502177" y="59616"/>
                  </a:lnTo>
                  <a:lnTo>
                    <a:pt x="459783" y="33894"/>
                  </a:lnTo>
                  <a:lnTo>
                    <a:pt x="422738" y="18706"/>
                  </a:lnTo>
                  <a:close/>
                </a:path>
                <a:path w="628650" h="633729">
                  <a:moveTo>
                    <a:pt x="455002" y="130301"/>
                  </a:moveTo>
                  <a:lnTo>
                    <a:pt x="395960" y="130301"/>
                  </a:lnTo>
                  <a:lnTo>
                    <a:pt x="359717" y="133868"/>
                  </a:lnTo>
                  <a:lnTo>
                    <a:pt x="290470" y="160980"/>
                  </a:lnTo>
                  <a:lnTo>
                    <a:pt x="233931" y="211939"/>
                  </a:lnTo>
                  <a:lnTo>
                    <a:pt x="202798" y="277838"/>
                  </a:lnTo>
                  <a:lnTo>
                    <a:pt x="198704" y="313892"/>
                  </a:lnTo>
                  <a:lnTo>
                    <a:pt x="198704" y="316775"/>
                  </a:lnTo>
                  <a:lnTo>
                    <a:pt x="110871" y="316775"/>
                  </a:lnTo>
                  <a:lnTo>
                    <a:pt x="105117" y="321093"/>
                  </a:lnTo>
                  <a:lnTo>
                    <a:pt x="105117" y="426922"/>
                  </a:lnTo>
                  <a:lnTo>
                    <a:pt x="110147" y="431964"/>
                  </a:lnTo>
                  <a:lnTo>
                    <a:pt x="198704" y="431964"/>
                  </a:lnTo>
                  <a:lnTo>
                    <a:pt x="198704" y="588200"/>
                  </a:lnTo>
                  <a:lnTo>
                    <a:pt x="218859" y="588200"/>
                  </a:lnTo>
                  <a:lnTo>
                    <a:pt x="218859" y="418286"/>
                  </a:lnTo>
                  <a:lnTo>
                    <a:pt x="215265" y="413968"/>
                  </a:lnTo>
                  <a:lnTo>
                    <a:pt x="125272" y="413968"/>
                  </a:lnTo>
                  <a:lnTo>
                    <a:pt x="125272" y="339813"/>
                  </a:lnTo>
                  <a:lnTo>
                    <a:pt x="214541" y="339813"/>
                  </a:lnTo>
                  <a:lnTo>
                    <a:pt x="218859" y="335495"/>
                  </a:lnTo>
                  <a:lnTo>
                    <a:pt x="218971" y="316051"/>
                  </a:lnTo>
                  <a:lnTo>
                    <a:pt x="225428" y="274418"/>
                  </a:lnTo>
                  <a:lnTo>
                    <a:pt x="243816" y="235682"/>
                  </a:lnTo>
                  <a:lnTo>
                    <a:pt x="272043" y="202386"/>
                  </a:lnTo>
                  <a:lnTo>
                    <a:pt x="308129" y="176351"/>
                  </a:lnTo>
                  <a:lnTo>
                    <a:pt x="350095" y="159395"/>
                  </a:lnTo>
                  <a:lnTo>
                    <a:pt x="395960" y="153339"/>
                  </a:lnTo>
                  <a:lnTo>
                    <a:pt x="459308" y="153339"/>
                  </a:lnTo>
                  <a:lnTo>
                    <a:pt x="459308" y="136067"/>
                  </a:lnTo>
                  <a:lnTo>
                    <a:pt x="455002" y="130301"/>
                  </a:lnTo>
                  <a:close/>
                </a:path>
                <a:path w="628650" h="633729">
                  <a:moveTo>
                    <a:pt x="459308" y="153339"/>
                  </a:moveTo>
                  <a:lnTo>
                    <a:pt x="439877" y="153339"/>
                  </a:lnTo>
                  <a:lnTo>
                    <a:pt x="439877" y="226783"/>
                  </a:lnTo>
                  <a:lnTo>
                    <a:pt x="395960" y="226783"/>
                  </a:lnTo>
                  <a:lnTo>
                    <a:pt x="356452" y="232630"/>
                  </a:lnTo>
                  <a:lnTo>
                    <a:pt x="310930" y="263117"/>
                  </a:lnTo>
                  <a:lnTo>
                    <a:pt x="293091" y="316051"/>
                  </a:lnTo>
                  <a:lnTo>
                    <a:pt x="293014" y="334771"/>
                  </a:lnTo>
                  <a:lnTo>
                    <a:pt x="297332" y="339813"/>
                  </a:lnTo>
                  <a:lnTo>
                    <a:pt x="347726" y="339813"/>
                  </a:lnTo>
                  <a:lnTo>
                    <a:pt x="353491" y="335495"/>
                  </a:lnTo>
                  <a:lnTo>
                    <a:pt x="353491" y="323976"/>
                  </a:lnTo>
                  <a:lnTo>
                    <a:pt x="348449" y="318934"/>
                  </a:lnTo>
                  <a:lnTo>
                    <a:pt x="313169" y="318934"/>
                  </a:lnTo>
                  <a:lnTo>
                    <a:pt x="313169" y="316051"/>
                  </a:lnTo>
                  <a:lnTo>
                    <a:pt x="320740" y="282744"/>
                  </a:lnTo>
                  <a:lnTo>
                    <a:pt x="340258" y="260708"/>
                  </a:lnTo>
                  <a:lnTo>
                    <a:pt x="366929" y="248525"/>
                  </a:lnTo>
                  <a:lnTo>
                    <a:pt x="395960" y="244779"/>
                  </a:lnTo>
                  <a:lnTo>
                    <a:pt x="455002" y="244779"/>
                  </a:lnTo>
                  <a:lnTo>
                    <a:pt x="459308" y="240461"/>
                  </a:lnTo>
                  <a:lnTo>
                    <a:pt x="459308" y="153339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238960" y="6316573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511886" y="202285"/>
                  </a:moveTo>
                  <a:lnTo>
                    <a:pt x="505320" y="170218"/>
                  </a:lnTo>
                  <a:lnTo>
                    <a:pt x="491731" y="150152"/>
                  </a:lnTo>
                  <a:lnTo>
                    <a:pt x="491731" y="202285"/>
                  </a:lnTo>
                  <a:lnTo>
                    <a:pt x="491731" y="430504"/>
                  </a:lnTo>
                  <a:lnTo>
                    <a:pt x="486803" y="454875"/>
                  </a:lnTo>
                  <a:lnTo>
                    <a:pt x="473367" y="474776"/>
                  </a:lnTo>
                  <a:lnTo>
                    <a:pt x="453453" y="488213"/>
                  </a:lnTo>
                  <a:lnTo>
                    <a:pt x="429094" y="493128"/>
                  </a:lnTo>
                  <a:lnTo>
                    <a:pt x="200875" y="493128"/>
                  </a:lnTo>
                  <a:lnTo>
                    <a:pt x="176491" y="488213"/>
                  </a:lnTo>
                  <a:lnTo>
                    <a:pt x="156578" y="474776"/>
                  </a:lnTo>
                  <a:lnTo>
                    <a:pt x="143154" y="454875"/>
                  </a:lnTo>
                  <a:lnTo>
                    <a:pt x="138226" y="430504"/>
                  </a:lnTo>
                  <a:lnTo>
                    <a:pt x="138226" y="202285"/>
                  </a:lnTo>
                  <a:lnTo>
                    <a:pt x="143154" y="177927"/>
                  </a:lnTo>
                  <a:lnTo>
                    <a:pt x="156578" y="158013"/>
                  </a:lnTo>
                  <a:lnTo>
                    <a:pt x="176491" y="144576"/>
                  </a:lnTo>
                  <a:lnTo>
                    <a:pt x="200875" y="139649"/>
                  </a:lnTo>
                  <a:lnTo>
                    <a:pt x="429094" y="139649"/>
                  </a:lnTo>
                  <a:lnTo>
                    <a:pt x="453453" y="144576"/>
                  </a:lnTo>
                  <a:lnTo>
                    <a:pt x="473367" y="158013"/>
                  </a:lnTo>
                  <a:lnTo>
                    <a:pt x="486803" y="177927"/>
                  </a:lnTo>
                  <a:lnTo>
                    <a:pt x="491731" y="202285"/>
                  </a:lnTo>
                  <a:lnTo>
                    <a:pt x="491731" y="150152"/>
                  </a:lnTo>
                  <a:lnTo>
                    <a:pt x="487489" y="143878"/>
                  </a:lnTo>
                  <a:lnTo>
                    <a:pt x="481241" y="139649"/>
                  </a:lnTo>
                  <a:lnTo>
                    <a:pt x="461162" y="126060"/>
                  </a:lnTo>
                  <a:lnTo>
                    <a:pt x="429094" y="119494"/>
                  </a:lnTo>
                  <a:lnTo>
                    <a:pt x="200875" y="119494"/>
                  </a:lnTo>
                  <a:lnTo>
                    <a:pt x="168795" y="126060"/>
                  </a:lnTo>
                  <a:lnTo>
                    <a:pt x="142455" y="143878"/>
                  </a:lnTo>
                  <a:lnTo>
                    <a:pt x="124625" y="170218"/>
                  </a:lnTo>
                  <a:lnTo>
                    <a:pt x="118071" y="202285"/>
                  </a:lnTo>
                  <a:lnTo>
                    <a:pt x="118071" y="430504"/>
                  </a:lnTo>
                  <a:lnTo>
                    <a:pt x="124625" y="462584"/>
                  </a:lnTo>
                  <a:lnTo>
                    <a:pt x="142455" y="488911"/>
                  </a:lnTo>
                  <a:lnTo>
                    <a:pt x="168795" y="506742"/>
                  </a:lnTo>
                  <a:lnTo>
                    <a:pt x="200875" y="513295"/>
                  </a:lnTo>
                  <a:lnTo>
                    <a:pt x="429094" y="513295"/>
                  </a:lnTo>
                  <a:lnTo>
                    <a:pt x="461162" y="506742"/>
                  </a:lnTo>
                  <a:lnTo>
                    <a:pt x="481253" y="493128"/>
                  </a:lnTo>
                  <a:lnTo>
                    <a:pt x="487489" y="488911"/>
                  </a:lnTo>
                  <a:lnTo>
                    <a:pt x="505320" y="462584"/>
                  </a:lnTo>
                  <a:lnTo>
                    <a:pt x="511886" y="430504"/>
                  </a:lnTo>
                  <a:lnTo>
                    <a:pt x="511886" y="202285"/>
                  </a:lnTo>
                  <a:close/>
                </a:path>
                <a:path w="633729" h="628650">
                  <a:moveTo>
                    <a:pt x="633564" y="316750"/>
                  </a:moveTo>
                  <a:lnTo>
                    <a:pt x="629640" y="266865"/>
                  </a:lnTo>
                  <a:lnTo>
                    <a:pt x="618070" y="218719"/>
                  </a:lnTo>
                  <a:lnTo>
                    <a:pt x="612686" y="205714"/>
                  </a:lnTo>
                  <a:lnTo>
                    <a:pt x="612686" y="316750"/>
                  </a:lnTo>
                  <a:lnTo>
                    <a:pt x="608787" y="364756"/>
                  </a:lnTo>
                  <a:lnTo>
                    <a:pt x="597522" y="410286"/>
                  </a:lnTo>
                  <a:lnTo>
                    <a:pt x="579501" y="452742"/>
                  </a:lnTo>
                  <a:lnTo>
                    <a:pt x="555332" y="491515"/>
                  </a:lnTo>
                  <a:lnTo>
                    <a:pt x="525653" y="525983"/>
                  </a:lnTo>
                  <a:lnTo>
                    <a:pt x="491070" y="555561"/>
                  </a:lnTo>
                  <a:lnTo>
                    <a:pt x="452196" y="579628"/>
                  </a:lnTo>
                  <a:lnTo>
                    <a:pt x="409663" y="597573"/>
                  </a:lnTo>
                  <a:lnTo>
                    <a:pt x="364070" y="608787"/>
                  </a:lnTo>
                  <a:lnTo>
                    <a:pt x="316064" y="612648"/>
                  </a:lnTo>
                  <a:lnTo>
                    <a:pt x="267868" y="608787"/>
                  </a:lnTo>
                  <a:lnTo>
                    <a:pt x="222173" y="597573"/>
                  </a:lnTo>
                  <a:lnTo>
                    <a:pt x="179590" y="579628"/>
                  </a:lnTo>
                  <a:lnTo>
                    <a:pt x="140728" y="555561"/>
                  </a:lnTo>
                  <a:lnTo>
                    <a:pt x="106184" y="525983"/>
                  </a:lnTo>
                  <a:lnTo>
                    <a:pt x="76568" y="491515"/>
                  </a:lnTo>
                  <a:lnTo>
                    <a:pt x="52476" y="452742"/>
                  </a:lnTo>
                  <a:lnTo>
                    <a:pt x="34531" y="410286"/>
                  </a:lnTo>
                  <a:lnTo>
                    <a:pt x="23304" y="364756"/>
                  </a:lnTo>
                  <a:lnTo>
                    <a:pt x="19443" y="316750"/>
                  </a:lnTo>
                  <a:lnTo>
                    <a:pt x="23304" y="268376"/>
                  </a:lnTo>
                  <a:lnTo>
                    <a:pt x="34531" y="222529"/>
                  </a:lnTo>
                  <a:lnTo>
                    <a:pt x="52476" y="179832"/>
                  </a:lnTo>
                  <a:lnTo>
                    <a:pt x="76568" y="140881"/>
                  </a:lnTo>
                  <a:lnTo>
                    <a:pt x="106184" y="106273"/>
                  </a:lnTo>
                  <a:lnTo>
                    <a:pt x="140728" y="76606"/>
                  </a:lnTo>
                  <a:lnTo>
                    <a:pt x="179590" y="52489"/>
                  </a:lnTo>
                  <a:lnTo>
                    <a:pt x="222173" y="34518"/>
                  </a:lnTo>
                  <a:lnTo>
                    <a:pt x="267868" y="23304"/>
                  </a:lnTo>
                  <a:lnTo>
                    <a:pt x="316064" y="19418"/>
                  </a:lnTo>
                  <a:lnTo>
                    <a:pt x="364070" y="23304"/>
                  </a:lnTo>
                  <a:lnTo>
                    <a:pt x="409663" y="34518"/>
                  </a:lnTo>
                  <a:lnTo>
                    <a:pt x="452196" y="52489"/>
                  </a:lnTo>
                  <a:lnTo>
                    <a:pt x="491070" y="76606"/>
                  </a:lnTo>
                  <a:lnTo>
                    <a:pt x="525653" y="106273"/>
                  </a:lnTo>
                  <a:lnTo>
                    <a:pt x="555332" y="140881"/>
                  </a:lnTo>
                  <a:lnTo>
                    <a:pt x="579501" y="179832"/>
                  </a:lnTo>
                  <a:lnTo>
                    <a:pt x="597522" y="222529"/>
                  </a:lnTo>
                  <a:lnTo>
                    <a:pt x="608787" y="268376"/>
                  </a:lnTo>
                  <a:lnTo>
                    <a:pt x="612686" y="316750"/>
                  </a:lnTo>
                  <a:lnTo>
                    <a:pt x="612686" y="205714"/>
                  </a:lnTo>
                  <a:lnTo>
                    <a:pt x="573290" y="130644"/>
                  </a:lnTo>
                  <a:lnTo>
                    <a:pt x="540689" y="92138"/>
                  </a:lnTo>
                  <a:lnTo>
                    <a:pt x="502539" y="59613"/>
                  </a:lnTo>
                  <a:lnTo>
                    <a:pt x="460311" y="33896"/>
                  </a:lnTo>
                  <a:lnTo>
                    <a:pt x="425018" y="19418"/>
                  </a:lnTo>
                  <a:lnTo>
                    <a:pt x="366661" y="3835"/>
                  </a:lnTo>
                  <a:lnTo>
                    <a:pt x="316776" y="0"/>
                  </a:lnTo>
                  <a:lnTo>
                    <a:pt x="266877" y="3835"/>
                  </a:lnTo>
                  <a:lnTo>
                    <a:pt x="218782" y="15227"/>
                  </a:lnTo>
                  <a:lnTo>
                    <a:pt x="173240" y="33896"/>
                  </a:lnTo>
                  <a:lnTo>
                    <a:pt x="131013" y="59613"/>
                  </a:lnTo>
                  <a:lnTo>
                    <a:pt x="92875" y="92138"/>
                  </a:lnTo>
                  <a:lnTo>
                    <a:pt x="60261" y="130644"/>
                  </a:lnTo>
                  <a:lnTo>
                    <a:pt x="34366" y="173075"/>
                  </a:lnTo>
                  <a:lnTo>
                    <a:pt x="15481" y="218719"/>
                  </a:lnTo>
                  <a:lnTo>
                    <a:pt x="3911" y="266865"/>
                  </a:lnTo>
                  <a:lnTo>
                    <a:pt x="0" y="316750"/>
                  </a:lnTo>
                  <a:lnTo>
                    <a:pt x="3911" y="366306"/>
                  </a:lnTo>
                  <a:lnTo>
                    <a:pt x="15481" y="414185"/>
                  </a:lnTo>
                  <a:lnTo>
                    <a:pt x="34366" y="459613"/>
                  </a:lnTo>
                  <a:lnTo>
                    <a:pt x="60261" y="501789"/>
                  </a:lnTo>
                  <a:lnTo>
                    <a:pt x="92875" y="539927"/>
                  </a:lnTo>
                  <a:lnTo>
                    <a:pt x="131013" y="572820"/>
                  </a:lnTo>
                  <a:lnTo>
                    <a:pt x="173240" y="598754"/>
                  </a:lnTo>
                  <a:lnTo>
                    <a:pt x="218782" y="617537"/>
                  </a:lnTo>
                  <a:lnTo>
                    <a:pt x="265557" y="628650"/>
                  </a:lnTo>
                  <a:lnTo>
                    <a:pt x="367982" y="628650"/>
                  </a:lnTo>
                  <a:lnTo>
                    <a:pt x="414769" y="617537"/>
                  </a:lnTo>
                  <a:lnTo>
                    <a:pt x="426605" y="612648"/>
                  </a:lnTo>
                  <a:lnTo>
                    <a:pt x="460311" y="598754"/>
                  </a:lnTo>
                  <a:lnTo>
                    <a:pt x="502539" y="572820"/>
                  </a:lnTo>
                  <a:lnTo>
                    <a:pt x="540689" y="539927"/>
                  </a:lnTo>
                  <a:lnTo>
                    <a:pt x="573290" y="501789"/>
                  </a:lnTo>
                  <a:lnTo>
                    <a:pt x="599186" y="459613"/>
                  </a:lnTo>
                  <a:lnTo>
                    <a:pt x="618070" y="414185"/>
                  </a:lnTo>
                  <a:lnTo>
                    <a:pt x="629640" y="366306"/>
                  </a:lnTo>
                  <a:lnTo>
                    <a:pt x="633564" y="316750"/>
                  </a:lnTo>
                  <a:close/>
                </a:path>
              </a:pathLst>
            </a:custGeom>
            <a:solidFill>
              <a:srgbClr val="FD7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52066" y="6486461"/>
              <a:ext cx="236867" cy="25053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9414002" y="6316561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316780" y="0"/>
                  </a:moveTo>
                  <a:lnTo>
                    <a:pt x="266878" y="3847"/>
                  </a:lnTo>
                  <a:lnTo>
                    <a:pt x="218780" y="15227"/>
                  </a:lnTo>
                  <a:lnTo>
                    <a:pt x="173240" y="33900"/>
                  </a:lnTo>
                  <a:lnTo>
                    <a:pt x="131019" y="59621"/>
                  </a:lnTo>
                  <a:lnTo>
                    <a:pt x="92875" y="92150"/>
                  </a:lnTo>
                  <a:lnTo>
                    <a:pt x="60270" y="130648"/>
                  </a:lnTo>
                  <a:lnTo>
                    <a:pt x="34369" y="173083"/>
                  </a:lnTo>
                  <a:lnTo>
                    <a:pt x="15483" y="218731"/>
                  </a:lnTo>
                  <a:lnTo>
                    <a:pt x="3922" y="266866"/>
                  </a:lnTo>
                  <a:lnTo>
                    <a:pt x="0" y="316763"/>
                  </a:lnTo>
                  <a:lnTo>
                    <a:pt x="3922" y="366307"/>
                  </a:lnTo>
                  <a:lnTo>
                    <a:pt x="15483" y="414190"/>
                  </a:lnTo>
                  <a:lnTo>
                    <a:pt x="34369" y="459620"/>
                  </a:lnTo>
                  <a:lnTo>
                    <a:pt x="60270" y="501801"/>
                  </a:lnTo>
                  <a:lnTo>
                    <a:pt x="92875" y="539940"/>
                  </a:lnTo>
                  <a:lnTo>
                    <a:pt x="131019" y="572822"/>
                  </a:lnTo>
                  <a:lnTo>
                    <a:pt x="173240" y="598758"/>
                  </a:lnTo>
                  <a:lnTo>
                    <a:pt x="218780" y="617540"/>
                  </a:lnTo>
                  <a:lnTo>
                    <a:pt x="265564" y="628649"/>
                  </a:lnTo>
                  <a:lnTo>
                    <a:pt x="367987" y="628649"/>
                  </a:lnTo>
                  <a:lnTo>
                    <a:pt x="414772" y="617540"/>
                  </a:lnTo>
                  <a:lnTo>
                    <a:pt x="426605" y="612660"/>
                  </a:lnTo>
                  <a:lnTo>
                    <a:pt x="316776" y="612660"/>
                  </a:lnTo>
                  <a:lnTo>
                    <a:pt x="268582" y="608787"/>
                  </a:lnTo>
                  <a:lnTo>
                    <a:pt x="222894" y="597575"/>
                  </a:lnTo>
                  <a:lnTo>
                    <a:pt x="180316" y="579633"/>
                  </a:lnTo>
                  <a:lnTo>
                    <a:pt x="141453" y="555570"/>
                  </a:lnTo>
                  <a:lnTo>
                    <a:pt x="106910" y="525995"/>
                  </a:lnTo>
                  <a:lnTo>
                    <a:pt x="77291" y="491517"/>
                  </a:lnTo>
                  <a:lnTo>
                    <a:pt x="53201" y="452746"/>
                  </a:lnTo>
                  <a:lnTo>
                    <a:pt x="35245" y="410291"/>
                  </a:lnTo>
                  <a:lnTo>
                    <a:pt x="24028" y="364760"/>
                  </a:lnTo>
                  <a:lnTo>
                    <a:pt x="20154" y="316763"/>
                  </a:lnTo>
                  <a:lnTo>
                    <a:pt x="24028" y="268377"/>
                  </a:lnTo>
                  <a:lnTo>
                    <a:pt x="35245" y="222534"/>
                  </a:lnTo>
                  <a:lnTo>
                    <a:pt x="53201" y="179836"/>
                  </a:lnTo>
                  <a:lnTo>
                    <a:pt x="77291" y="140883"/>
                  </a:lnTo>
                  <a:lnTo>
                    <a:pt x="106910" y="106274"/>
                  </a:lnTo>
                  <a:lnTo>
                    <a:pt x="141453" y="76612"/>
                  </a:lnTo>
                  <a:lnTo>
                    <a:pt x="180316" y="52496"/>
                  </a:lnTo>
                  <a:lnTo>
                    <a:pt x="222894" y="34526"/>
                  </a:lnTo>
                  <a:lnTo>
                    <a:pt x="268582" y="23304"/>
                  </a:lnTo>
                  <a:lnTo>
                    <a:pt x="316776" y="19430"/>
                  </a:lnTo>
                  <a:lnTo>
                    <a:pt x="425022" y="19430"/>
                  </a:lnTo>
                  <a:lnTo>
                    <a:pt x="414772" y="15227"/>
                  </a:lnTo>
                  <a:lnTo>
                    <a:pt x="366673" y="3847"/>
                  </a:lnTo>
                  <a:lnTo>
                    <a:pt x="316780" y="0"/>
                  </a:lnTo>
                  <a:close/>
                </a:path>
                <a:path w="633729" h="628650">
                  <a:moveTo>
                    <a:pt x="425022" y="19430"/>
                  </a:moveTo>
                  <a:lnTo>
                    <a:pt x="316776" y="19430"/>
                  </a:lnTo>
                  <a:lnTo>
                    <a:pt x="364969" y="23304"/>
                  </a:lnTo>
                  <a:lnTo>
                    <a:pt x="410657" y="34526"/>
                  </a:lnTo>
                  <a:lnTo>
                    <a:pt x="453235" y="52496"/>
                  </a:lnTo>
                  <a:lnTo>
                    <a:pt x="492098" y="76612"/>
                  </a:lnTo>
                  <a:lnTo>
                    <a:pt x="526642" y="106274"/>
                  </a:lnTo>
                  <a:lnTo>
                    <a:pt x="556261" y="140883"/>
                  </a:lnTo>
                  <a:lnTo>
                    <a:pt x="580351" y="179836"/>
                  </a:lnTo>
                  <a:lnTo>
                    <a:pt x="598306" y="222534"/>
                  </a:lnTo>
                  <a:lnTo>
                    <a:pt x="609523" y="268377"/>
                  </a:lnTo>
                  <a:lnTo>
                    <a:pt x="613397" y="316763"/>
                  </a:lnTo>
                  <a:lnTo>
                    <a:pt x="609485" y="364760"/>
                  </a:lnTo>
                  <a:lnTo>
                    <a:pt x="598169" y="410291"/>
                  </a:lnTo>
                  <a:lnTo>
                    <a:pt x="580079" y="452746"/>
                  </a:lnTo>
                  <a:lnTo>
                    <a:pt x="555847" y="491517"/>
                  </a:lnTo>
                  <a:lnTo>
                    <a:pt x="526103" y="525995"/>
                  </a:lnTo>
                  <a:lnTo>
                    <a:pt x="491478" y="555570"/>
                  </a:lnTo>
                  <a:lnTo>
                    <a:pt x="452602" y="579633"/>
                  </a:lnTo>
                  <a:lnTo>
                    <a:pt x="410106" y="597575"/>
                  </a:lnTo>
                  <a:lnTo>
                    <a:pt x="364620" y="608787"/>
                  </a:lnTo>
                  <a:lnTo>
                    <a:pt x="316776" y="612660"/>
                  </a:lnTo>
                  <a:lnTo>
                    <a:pt x="426605" y="612660"/>
                  </a:lnTo>
                  <a:lnTo>
                    <a:pt x="502539" y="572822"/>
                  </a:lnTo>
                  <a:lnTo>
                    <a:pt x="540689" y="539940"/>
                  </a:lnTo>
                  <a:lnTo>
                    <a:pt x="573292" y="501801"/>
                  </a:lnTo>
                  <a:lnTo>
                    <a:pt x="599190" y="459620"/>
                  </a:lnTo>
                  <a:lnTo>
                    <a:pt x="618073" y="414190"/>
                  </a:lnTo>
                  <a:lnTo>
                    <a:pt x="629630" y="366307"/>
                  </a:lnTo>
                  <a:lnTo>
                    <a:pt x="633552" y="316763"/>
                  </a:lnTo>
                  <a:lnTo>
                    <a:pt x="629630" y="266866"/>
                  </a:lnTo>
                  <a:lnTo>
                    <a:pt x="618073" y="218731"/>
                  </a:lnTo>
                  <a:lnTo>
                    <a:pt x="599190" y="173083"/>
                  </a:lnTo>
                  <a:lnTo>
                    <a:pt x="573292" y="130648"/>
                  </a:lnTo>
                  <a:lnTo>
                    <a:pt x="540689" y="92150"/>
                  </a:lnTo>
                  <a:lnTo>
                    <a:pt x="502539" y="59621"/>
                  </a:lnTo>
                  <a:lnTo>
                    <a:pt x="460314" y="33900"/>
                  </a:lnTo>
                  <a:lnTo>
                    <a:pt x="425022" y="19430"/>
                  </a:lnTo>
                  <a:close/>
                </a:path>
              </a:pathLst>
            </a:custGeom>
            <a:solidFill>
              <a:srgbClr val="CE90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59430" y="6570700"/>
              <a:ext cx="87109" cy="22100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46476" y="6449745"/>
              <a:ext cx="100063" cy="10006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92614" y="6570700"/>
              <a:ext cx="233997" cy="22100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0588321" y="6316573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553732" y="317030"/>
                  </a:moveTo>
                  <a:lnTo>
                    <a:pt x="552475" y="269773"/>
                  </a:lnTo>
                  <a:lnTo>
                    <a:pt x="548843" y="222605"/>
                  </a:lnTo>
                  <a:lnTo>
                    <a:pt x="542848" y="175653"/>
                  </a:lnTo>
                  <a:lnTo>
                    <a:pt x="511162" y="145415"/>
                  </a:lnTo>
                  <a:lnTo>
                    <a:pt x="462445" y="140690"/>
                  </a:lnTo>
                  <a:lnTo>
                    <a:pt x="413613" y="137312"/>
                  </a:lnTo>
                  <a:lnTo>
                    <a:pt x="364769" y="135293"/>
                  </a:lnTo>
                  <a:lnTo>
                    <a:pt x="316052" y="134607"/>
                  </a:lnTo>
                  <a:lnTo>
                    <a:pt x="267462" y="135293"/>
                  </a:lnTo>
                  <a:lnTo>
                    <a:pt x="218871" y="137312"/>
                  </a:lnTo>
                  <a:lnTo>
                    <a:pt x="170268" y="140690"/>
                  </a:lnTo>
                  <a:lnTo>
                    <a:pt x="121678" y="145415"/>
                  </a:lnTo>
                  <a:lnTo>
                    <a:pt x="89255" y="175653"/>
                  </a:lnTo>
                  <a:lnTo>
                    <a:pt x="83566" y="222618"/>
                  </a:lnTo>
                  <a:lnTo>
                    <a:pt x="80149" y="269836"/>
                  </a:lnTo>
                  <a:lnTo>
                    <a:pt x="79019" y="317207"/>
                  </a:lnTo>
                  <a:lnTo>
                    <a:pt x="80149" y="364642"/>
                  </a:lnTo>
                  <a:lnTo>
                    <a:pt x="83566" y="412038"/>
                  </a:lnTo>
                  <a:lnTo>
                    <a:pt x="89255" y="459295"/>
                  </a:lnTo>
                  <a:lnTo>
                    <a:pt x="121678" y="488823"/>
                  </a:lnTo>
                  <a:lnTo>
                    <a:pt x="169964" y="493661"/>
                  </a:lnTo>
                  <a:lnTo>
                    <a:pt x="218592" y="497281"/>
                  </a:lnTo>
                  <a:lnTo>
                    <a:pt x="267360" y="499554"/>
                  </a:lnTo>
                  <a:lnTo>
                    <a:pt x="316052" y="500329"/>
                  </a:lnTo>
                  <a:lnTo>
                    <a:pt x="337096" y="500113"/>
                  </a:lnTo>
                  <a:lnTo>
                    <a:pt x="378929" y="499122"/>
                  </a:lnTo>
                  <a:lnTo>
                    <a:pt x="399580" y="498894"/>
                  </a:lnTo>
                  <a:lnTo>
                    <a:pt x="404622" y="498894"/>
                  </a:lnTo>
                  <a:lnTo>
                    <a:pt x="408927" y="494576"/>
                  </a:lnTo>
                  <a:lnTo>
                    <a:pt x="408927" y="481609"/>
                  </a:lnTo>
                  <a:lnTo>
                    <a:pt x="403898" y="478015"/>
                  </a:lnTo>
                  <a:lnTo>
                    <a:pt x="398132" y="478015"/>
                  </a:lnTo>
                  <a:lnTo>
                    <a:pt x="377063" y="478548"/>
                  </a:lnTo>
                  <a:lnTo>
                    <a:pt x="355917" y="479018"/>
                  </a:lnTo>
                  <a:lnTo>
                    <a:pt x="334657" y="479348"/>
                  </a:lnTo>
                  <a:lnTo>
                    <a:pt x="313182" y="479463"/>
                  </a:lnTo>
                  <a:lnTo>
                    <a:pt x="266077" y="478891"/>
                  </a:lnTo>
                  <a:lnTo>
                    <a:pt x="218770" y="477037"/>
                  </a:lnTo>
                  <a:lnTo>
                    <a:pt x="171335" y="473697"/>
                  </a:lnTo>
                  <a:lnTo>
                    <a:pt x="123837" y="468655"/>
                  </a:lnTo>
                  <a:lnTo>
                    <a:pt x="116636" y="467944"/>
                  </a:lnTo>
                  <a:lnTo>
                    <a:pt x="104749" y="409054"/>
                  </a:lnTo>
                  <a:lnTo>
                    <a:pt x="101511" y="362788"/>
                  </a:lnTo>
                  <a:lnTo>
                    <a:pt x="100431" y="316306"/>
                  </a:lnTo>
                  <a:lnTo>
                    <a:pt x="101511" y="269773"/>
                  </a:lnTo>
                  <a:lnTo>
                    <a:pt x="104749" y="223329"/>
                  </a:lnTo>
                  <a:lnTo>
                    <a:pt x="110159" y="177088"/>
                  </a:lnTo>
                  <a:lnTo>
                    <a:pt x="172300" y="158686"/>
                  </a:lnTo>
                  <a:lnTo>
                    <a:pt x="220573" y="155321"/>
                  </a:lnTo>
                  <a:lnTo>
                    <a:pt x="268706" y="153301"/>
                  </a:lnTo>
                  <a:lnTo>
                    <a:pt x="316776" y="152615"/>
                  </a:lnTo>
                  <a:lnTo>
                    <a:pt x="364947" y="153301"/>
                  </a:lnTo>
                  <a:lnTo>
                    <a:pt x="413245" y="155321"/>
                  </a:lnTo>
                  <a:lnTo>
                    <a:pt x="461556" y="158686"/>
                  </a:lnTo>
                  <a:lnTo>
                    <a:pt x="509727" y="163410"/>
                  </a:lnTo>
                  <a:lnTo>
                    <a:pt x="523405" y="177088"/>
                  </a:lnTo>
                  <a:lnTo>
                    <a:pt x="529094" y="223329"/>
                  </a:lnTo>
                  <a:lnTo>
                    <a:pt x="532523" y="269773"/>
                  </a:lnTo>
                  <a:lnTo>
                    <a:pt x="533654" y="316306"/>
                  </a:lnTo>
                  <a:lnTo>
                    <a:pt x="532523" y="362788"/>
                  </a:lnTo>
                  <a:lnTo>
                    <a:pt x="529094" y="409054"/>
                  </a:lnTo>
                  <a:lnTo>
                    <a:pt x="523405" y="454977"/>
                  </a:lnTo>
                  <a:lnTo>
                    <a:pt x="522681" y="461454"/>
                  </a:lnTo>
                  <a:lnTo>
                    <a:pt x="516191" y="467944"/>
                  </a:lnTo>
                  <a:lnTo>
                    <a:pt x="509727" y="468655"/>
                  </a:lnTo>
                  <a:lnTo>
                    <a:pt x="494284" y="470687"/>
                  </a:lnTo>
                  <a:lnTo>
                    <a:pt x="479120" y="472440"/>
                  </a:lnTo>
                  <a:lnTo>
                    <a:pt x="463956" y="473925"/>
                  </a:lnTo>
                  <a:lnTo>
                    <a:pt x="448525" y="475132"/>
                  </a:lnTo>
                  <a:lnTo>
                    <a:pt x="442772" y="475132"/>
                  </a:lnTo>
                  <a:lnTo>
                    <a:pt x="438454" y="480174"/>
                  </a:lnTo>
                  <a:lnTo>
                    <a:pt x="438454" y="490258"/>
                  </a:lnTo>
                  <a:lnTo>
                    <a:pt x="442772" y="494576"/>
                  </a:lnTo>
                  <a:lnTo>
                    <a:pt x="449249" y="494576"/>
                  </a:lnTo>
                  <a:lnTo>
                    <a:pt x="464908" y="493064"/>
                  </a:lnTo>
                  <a:lnTo>
                    <a:pt x="480568" y="491617"/>
                  </a:lnTo>
                  <a:lnTo>
                    <a:pt x="523417" y="484695"/>
                  </a:lnTo>
                  <a:lnTo>
                    <a:pt x="549262" y="411213"/>
                  </a:lnTo>
                  <a:lnTo>
                    <a:pt x="552653" y="364223"/>
                  </a:lnTo>
                  <a:lnTo>
                    <a:pt x="553732" y="317030"/>
                  </a:lnTo>
                  <a:close/>
                </a:path>
                <a:path w="633729" h="628650">
                  <a:moveTo>
                    <a:pt x="633564" y="316750"/>
                  </a:moveTo>
                  <a:lnTo>
                    <a:pt x="629627" y="266865"/>
                  </a:lnTo>
                  <a:lnTo>
                    <a:pt x="618032" y="218719"/>
                  </a:lnTo>
                  <a:lnTo>
                    <a:pt x="612686" y="205879"/>
                  </a:lnTo>
                  <a:lnTo>
                    <a:pt x="612686" y="316750"/>
                  </a:lnTo>
                  <a:lnTo>
                    <a:pt x="608787" y="364756"/>
                  </a:lnTo>
                  <a:lnTo>
                    <a:pt x="597522" y="410286"/>
                  </a:lnTo>
                  <a:lnTo>
                    <a:pt x="579501" y="452742"/>
                  </a:lnTo>
                  <a:lnTo>
                    <a:pt x="555332" y="491515"/>
                  </a:lnTo>
                  <a:lnTo>
                    <a:pt x="525653" y="525983"/>
                  </a:lnTo>
                  <a:lnTo>
                    <a:pt x="491070" y="555561"/>
                  </a:lnTo>
                  <a:lnTo>
                    <a:pt x="452196" y="579628"/>
                  </a:lnTo>
                  <a:lnTo>
                    <a:pt x="409663" y="597573"/>
                  </a:lnTo>
                  <a:lnTo>
                    <a:pt x="364070" y="608787"/>
                  </a:lnTo>
                  <a:lnTo>
                    <a:pt x="316064" y="612648"/>
                  </a:lnTo>
                  <a:lnTo>
                    <a:pt x="268020" y="608787"/>
                  </a:lnTo>
                  <a:lnTo>
                    <a:pt x="222377" y="597573"/>
                  </a:lnTo>
                  <a:lnTo>
                    <a:pt x="179755" y="579628"/>
                  </a:lnTo>
                  <a:lnTo>
                    <a:pt x="140792" y="555561"/>
                  </a:lnTo>
                  <a:lnTo>
                    <a:pt x="106095" y="525983"/>
                  </a:lnTo>
                  <a:lnTo>
                    <a:pt x="76314" y="491515"/>
                  </a:lnTo>
                  <a:lnTo>
                    <a:pt x="52044" y="452742"/>
                  </a:lnTo>
                  <a:lnTo>
                    <a:pt x="33947" y="410286"/>
                  </a:lnTo>
                  <a:lnTo>
                    <a:pt x="22631" y="364756"/>
                  </a:lnTo>
                  <a:lnTo>
                    <a:pt x="18719" y="316750"/>
                  </a:lnTo>
                  <a:lnTo>
                    <a:pt x="22631" y="268376"/>
                  </a:lnTo>
                  <a:lnTo>
                    <a:pt x="33947" y="222529"/>
                  </a:lnTo>
                  <a:lnTo>
                    <a:pt x="52044" y="179832"/>
                  </a:lnTo>
                  <a:lnTo>
                    <a:pt x="76314" y="140881"/>
                  </a:lnTo>
                  <a:lnTo>
                    <a:pt x="106095" y="106273"/>
                  </a:lnTo>
                  <a:lnTo>
                    <a:pt x="140792" y="76606"/>
                  </a:lnTo>
                  <a:lnTo>
                    <a:pt x="179755" y="52489"/>
                  </a:lnTo>
                  <a:lnTo>
                    <a:pt x="222377" y="34518"/>
                  </a:lnTo>
                  <a:lnTo>
                    <a:pt x="268020" y="23304"/>
                  </a:lnTo>
                  <a:lnTo>
                    <a:pt x="316064" y="19418"/>
                  </a:lnTo>
                  <a:lnTo>
                    <a:pt x="364248" y="23304"/>
                  </a:lnTo>
                  <a:lnTo>
                    <a:pt x="409943" y="34518"/>
                  </a:lnTo>
                  <a:lnTo>
                    <a:pt x="452513" y="52489"/>
                  </a:lnTo>
                  <a:lnTo>
                    <a:pt x="491375" y="76606"/>
                  </a:lnTo>
                  <a:lnTo>
                    <a:pt x="525919" y="106273"/>
                  </a:lnTo>
                  <a:lnTo>
                    <a:pt x="555548" y="140881"/>
                  </a:lnTo>
                  <a:lnTo>
                    <a:pt x="579628" y="179832"/>
                  </a:lnTo>
                  <a:lnTo>
                    <a:pt x="597585" y="222529"/>
                  </a:lnTo>
                  <a:lnTo>
                    <a:pt x="608812" y="268376"/>
                  </a:lnTo>
                  <a:lnTo>
                    <a:pt x="612686" y="316750"/>
                  </a:lnTo>
                  <a:lnTo>
                    <a:pt x="612686" y="205879"/>
                  </a:lnTo>
                  <a:lnTo>
                    <a:pt x="572922" y="130644"/>
                  </a:lnTo>
                  <a:lnTo>
                    <a:pt x="539965" y="92138"/>
                  </a:lnTo>
                  <a:lnTo>
                    <a:pt x="501815" y="59613"/>
                  </a:lnTo>
                  <a:lnTo>
                    <a:pt x="459587" y="33896"/>
                  </a:lnTo>
                  <a:lnTo>
                    <a:pt x="424294" y="19418"/>
                  </a:lnTo>
                  <a:lnTo>
                    <a:pt x="365950" y="3835"/>
                  </a:lnTo>
                  <a:lnTo>
                    <a:pt x="316064" y="0"/>
                  </a:lnTo>
                  <a:lnTo>
                    <a:pt x="266509" y="3835"/>
                  </a:lnTo>
                  <a:lnTo>
                    <a:pt x="218579" y="15227"/>
                  </a:lnTo>
                  <a:lnTo>
                    <a:pt x="173037" y="33896"/>
                  </a:lnTo>
                  <a:lnTo>
                    <a:pt x="130632" y="59613"/>
                  </a:lnTo>
                  <a:lnTo>
                    <a:pt x="92151" y="92138"/>
                  </a:lnTo>
                  <a:lnTo>
                    <a:pt x="59613" y="130644"/>
                  </a:lnTo>
                  <a:lnTo>
                    <a:pt x="33896" y="173075"/>
                  </a:lnTo>
                  <a:lnTo>
                    <a:pt x="15227" y="218719"/>
                  </a:lnTo>
                  <a:lnTo>
                    <a:pt x="3835" y="266865"/>
                  </a:lnTo>
                  <a:lnTo>
                    <a:pt x="0" y="316750"/>
                  </a:lnTo>
                  <a:lnTo>
                    <a:pt x="3835" y="366306"/>
                  </a:lnTo>
                  <a:lnTo>
                    <a:pt x="15227" y="414185"/>
                  </a:lnTo>
                  <a:lnTo>
                    <a:pt x="33896" y="459613"/>
                  </a:lnTo>
                  <a:lnTo>
                    <a:pt x="59613" y="501789"/>
                  </a:lnTo>
                  <a:lnTo>
                    <a:pt x="92151" y="539927"/>
                  </a:lnTo>
                  <a:lnTo>
                    <a:pt x="130632" y="572820"/>
                  </a:lnTo>
                  <a:lnTo>
                    <a:pt x="173037" y="598754"/>
                  </a:lnTo>
                  <a:lnTo>
                    <a:pt x="218579" y="617537"/>
                  </a:lnTo>
                  <a:lnTo>
                    <a:pt x="265201" y="628650"/>
                  </a:lnTo>
                  <a:lnTo>
                    <a:pt x="367271" y="628650"/>
                  </a:lnTo>
                  <a:lnTo>
                    <a:pt x="414045" y="617537"/>
                  </a:lnTo>
                  <a:lnTo>
                    <a:pt x="425881" y="612648"/>
                  </a:lnTo>
                  <a:lnTo>
                    <a:pt x="459587" y="598754"/>
                  </a:lnTo>
                  <a:lnTo>
                    <a:pt x="501815" y="572820"/>
                  </a:lnTo>
                  <a:lnTo>
                    <a:pt x="539965" y="539927"/>
                  </a:lnTo>
                  <a:lnTo>
                    <a:pt x="572922" y="501789"/>
                  </a:lnTo>
                  <a:lnTo>
                    <a:pt x="599033" y="459613"/>
                  </a:lnTo>
                  <a:lnTo>
                    <a:pt x="618032" y="414185"/>
                  </a:lnTo>
                  <a:lnTo>
                    <a:pt x="629627" y="366306"/>
                  </a:lnTo>
                  <a:lnTo>
                    <a:pt x="633564" y="316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28071" y="6533261"/>
              <a:ext cx="192938" cy="20157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45640" y="1572768"/>
              <a:ext cx="984503" cy="137464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838795" y="2925356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15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470" y="2298115"/>
                  </a:lnTo>
                  <a:lnTo>
                    <a:pt x="3540215" y="2298115"/>
                  </a:lnTo>
                  <a:lnTo>
                    <a:pt x="354021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38793" y="2924636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5">
                  <a:moveTo>
                    <a:pt x="1770461" y="2298837"/>
                  </a:moveTo>
                  <a:lnTo>
                    <a:pt x="0" y="2298837"/>
                  </a:lnTo>
                  <a:lnTo>
                    <a:pt x="0" y="723"/>
                  </a:lnTo>
                  <a:lnTo>
                    <a:pt x="3540203" y="723"/>
                  </a:lnTo>
                  <a:lnTo>
                    <a:pt x="3540203" y="2298837"/>
                  </a:lnTo>
                  <a:lnTo>
                    <a:pt x="1770461" y="2298837"/>
                  </a:lnTo>
                  <a:close/>
                </a:path>
                <a:path w="3540760" h="2299335">
                  <a:moveTo>
                    <a:pt x="1770461" y="753791"/>
                  </a:moveTo>
                  <a:lnTo>
                    <a:pt x="0" y="753791"/>
                  </a:lnTo>
                  <a:lnTo>
                    <a:pt x="0" y="0"/>
                  </a:lnTo>
                  <a:lnTo>
                    <a:pt x="3540203" y="0"/>
                  </a:lnTo>
                  <a:lnTo>
                    <a:pt x="3540203" y="753791"/>
                  </a:lnTo>
                  <a:lnTo>
                    <a:pt x="1770461" y="753791"/>
                  </a:lnTo>
                  <a:close/>
                </a:path>
                <a:path w="3540760" h="2299335">
                  <a:moveTo>
                    <a:pt x="3008837" y="228226"/>
                  </a:moveTo>
                  <a:lnTo>
                    <a:pt x="3237086" y="456452"/>
                  </a:lnTo>
                </a:path>
                <a:path w="3540760" h="2299335">
                  <a:moveTo>
                    <a:pt x="3236362" y="228226"/>
                  </a:moveTo>
                  <a:lnTo>
                    <a:pt x="3008126" y="456452"/>
                  </a:lnTo>
                </a:path>
                <a:path w="3540760" h="2299335">
                  <a:moveTo>
                    <a:pt x="1921657" y="341977"/>
                  </a:moveTo>
                  <a:lnTo>
                    <a:pt x="2245653" y="343425"/>
                  </a:lnTo>
                </a:path>
                <a:path w="3540760" h="2299335">
                  <a:moveTo>
                    <a:pt x="2627245" y="455729"/>
                  </a:moveTo>
                  <a:lnTo>
                    <a:pt x="2513489" y="455729"/>
                  </a:lnTo>
                  <a:lnTo>
                    <a:pt x="2513489" y="228226"/>
                  </a:lnTo>
                  <a:lnTo>
                    <a:pt x="2741014" y="228226"/>
                  </a:lnTo>
                  <a:lnTo>
                    <a:pt x="2741014" y="455729"/>
                  </a:lnTo>
                  <a:lnTo>
                    <a:pt x="2627245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4440" y="3980688"/>
              <a:ext cx="850392" cy="94792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37816" y="3980688"/>
              <a:ext cx="460248" cy="9479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43072" y="3980688"/>
              <a:ext cx="633984" cy="94792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5552" y="2929165"/>
              <a:ext cx="3524250" cy="231457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4954377" y="5376240"/>
              <a:ext cx="2748915" cy="2298700"/>
            </a:xfrm>
            <a:custGeom>
              <a:avLst/>
              <a:gdLst/>
              <a:ahLst/>
              <a:cxnLst/>
              <a:rect l="l" t="t" r="r" b="b"/>
              <a:pathLst>
                <a:path w="2748915" h="2298700">
                  <a:moveTo>
                    <a:pt x="2748915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374521" y="2298115"/>
                  </a:lnTo>
                  <a:lnTo>
                    <a:pt x="2748915" y="2298115"/>
                  </a:lnTo>
                  <a:lnTo>
                    <a:pt x="274891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4954272" y="5375527"/>
              <a:ext cx="2749550" cy="2299335"/>
            </a:xfrm>
            <a:custGeom>
              <a:avLst/>
              <a:gdLst/>
              <a:ahLst/>
              <a:cxnLst/>
              <a:rect l="l" t="t" r="r" b="b"/>
              <a:pathLst>
                <a:path w="2749550" h="2299334">
                  <a:moveTo>
                    <a:pt x="1374534" y="2298830"/>
                  </a:moveTo>
                  <a:lnTo>
                    <a:pt x="0" y="2298830"/>
                  </a:lnTo>
                  <a:lnTo>
                    <a:pt x="0" y="711"/>
                  </a:lnTo>
                  <a:lnTo>
                    <a:pt x="2748942" y="711"/>
                  </a:lnTo>
                  <a:lnTo>
                    <a:pt x="2748942" y="2298830"/>
                  </a:lnTo>
                  <a:lnTo>
                    <a:pt x="1374534" y="2298830"/>
                  </a:lnTo>
                  <a:close/>
                </a:path>
                <a:path w="2749550" h="2299334">
                  <a:moveTo>
                    <a:pt x="1374534" y="753797"/>
                  </a:moveTo>
                  <a:lnTo>
                    <a:pt x="0" y="753797"/>
                  </a:lnTo>
                  <a:lnTo>
                    <a:pt x="0" y="0"/>
                  </a:lnTo>
                  <a:lnTo>
                    <a:pt x="2748942" y="0"/>
                  </a:lnTo>
                  <a:lnTo>
                    <a:pt x="2748942" y="753797"/>
                  </a:lnTo>
                  <a:lnTo>
                    <a:pt x="1374534" y="753797"/>
                  </a:lnTo>
                  <a:close/>
                </a:path>
                <a:path w="2749550" h="2299334">
                  <a:moveTo>
                    <a:pt x="2330600" y="264943"/>
                  </a:moveTo>
                  <a:lnTo>
                    <a:pt x="2558821" y="493171"/>
                  </a:lnTo>
                </a:path>
                <a:path w="2749550" h="2299334">
                  <a:moveTo>
                    <a:pt x="2558186" y="264943"/>
                  </a:moveTo>
                  <a:lnTo>
                    <a:pt x="2329965" y="493171"/>
                  </a:lnTo>
                </a:path>
                <a:path w="2749550" h="2299334">
                  <a:moveTo>
                    <a:pt x="1243469" y="378695"/>
                  </a:moveTo>
                  <a:lnTo>
                    <a:pt x="1567449" y="380130"/>
                  </a:lnTo>
                </a:path>
                <a:path w="2749550" h="2299334">
                  <a:moveTo>
                    <a:pt x="1949088" y="492447"/>
                  </a:moveTo>
                  <a:lnTo>
                    <a:pt x="1835295" y="492447"/>
                  </a:lnTo>
                  <a:lnTo>
                    <a:pt x="1835295" y="264219"/>
                  </a:lnTo>
                  <a:lnTo>
                    <a:pt x="2062754" y="264219"/>
                  </a:lnTo>
                  <a:lnTo>
                    <a:pt x="2062754" y="492447"/>
                  </a:lnTo>
                  <a:lnTo>
                    <a:pt x="1949088" y="492447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691103" y="6416040"/>
              <a:ext cx="490728" cy="94487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492727" y="6416040"/>
              <a:ext cx="460248" cy="94487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946376" y="5365750"/>
              <a:ext cx="2752725" cy="2314575"/>
            </a:xfrm>
            <a:prstGeom prst="rect">
              <a:avLst/>
            </a:prstGeom>
          </p:spPr>
        </p:pic>
      </p:grpSp>
      <p:pic>
        <p:nvPicPr>
          <p:cNvPr id="44" name="Picture 43" descr="A handshake with blue lines and dots&#10;&#10;Description automatically generated">
            <a:extLst>
              <a:ext uri="{FF2B5EF4-FFF2-40B4-BE49-F238E27FC236}">
                <a16:creationId xmlns:a16="http://schemas.microsoft.com/office/drawing/2014/main" id="{7C69C6E1-0A3E-2A68-BF26-275B3529D20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5106919" y="3445066"/>
            <a:ext cx="8221185" cy="45325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5496" y="1461497"/>
            <a:ext cx="5927979" cy="75405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4800" b="1" spc="670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Introduction</a:t>
            </a:r>
            <a:endParaRPr sz="4800" b="1" dirty="0"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781632" y="1189313"/>
            <a:ext cx="9237035" cy="8276122"/>
            <a:chOff x="8781632" y="1189313"/>
            <a:chExt cx="9237035" cy="8276122"/>
          </a:xfrm>
        </p:grpSpPr>
        <p:sp>
          <p:nvSpPr>
            <p:cNvPr id="8" name="object 8"/>
            <p:cNvSpPr/>
            <p:nvPr/>
          </p:nvSpPr>
          <p:spPr>
            <a:xfrm>
              <a:off x="14477873" y="7160679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05"/>
                  </a:lnTo>
                  <a:lnTo>
                    <a:pt x="1770507" y="2298105"/>
                  </a:lnTo>
                  <a:lnTo>
                    <a:pt x="3540252" y="2298105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477907" y="7159951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2"/>
                  </a:moveTo>
                  <a:lnTo>
                    <a:pt x="0" y="2298832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2"/>
                  </a:lnTo>
                  <a:lnTo>
                    <a:pt x="1770415" y="2298832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41"/>
                  </a:moveTo>
                  <a:lnTo>
                    <a:pt x="2513507" y="455741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41"/>
                  </a:lnTo>
                  <a:lnTo>
                    <a:pt x="2627174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81504" y="8183880"/>
              <a:ext cx="487680" cy="9479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99535" y="8183880"/>
              <a:ext cx="460248" cy="94792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46295" y="8183880"/>
              <a:ext cx="649223" cy="94792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68982" y="7153774"/>
              <a:ext cx="3543300" cy="231166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81632" y="1189313"/>
              <a:ext cx="984503" cy="1374648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FE4CAC-6334-D422-20BC-00A4E06D37C9}"/>
              </a:ext>
            </a:extLst>
          </p:cNvPr>
          <p:cNvSpPr txBox="1"/>
          <p:nvPr/>
        </p:nvSpPr>
        <p:spPr>
          <a:xfrm>
            <a:off x="1555497" y="2406650"/>
            <a:ext cx="843909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  <a:latin typeface="Optima" panose="02000503060000020004" pitchFamily="2" charset="0"/>
                <a:cs typeface="Times New Roman" panose="02020603050405020304" pitchFamily="18" charset="0"/>
              </a:rPr>
              <a:t>Blockchain technology enables decentralization and secure digital transactions</a:t>
            </a:r>
            <a:br>
              <a:rPr lang="en-US" sz="3600" dirty="0">
                <a:solidFill>
                  <a:schemeClr val="bg2"/>
                </a:solidFill>
                <a:latin typeface="Optima" panose="02000503060000020004" pitchFamily="2" charset="0"/>
                <a:cs typeface="Times New Roman" panose="02020603050405020304" pitchFamily="18" charset="0"/>
              </a:rPr>
            </a:br>
            <a:endParaRPr lang="en-US" sz="3600" dirty="0">
              <a:solidFill>
                <a:schemeClr val="bg2"/>
              </a:solidFill>
              <a:latin typeface="Optima" panose="02000503060000020004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  <a:latin typeface="Optima" panose="02000503060000020004" pitchFamily="2" charset="0"/>
                <a:cs typeface="Times New Roman" panose="02020603050405020304" pitchFamily="18" charset="0"/>
              </a:rPr>
              <a:t>Non-Fungible Tokens (NFTs) have emerged as a novel way to represent unique digital assets</a:t>
            </a:r>
            <a:br>
              <a:rPr lang="en-US" sz="3600" dirty="0">
                <a:solidFill>
                  <a:schemeClr val="bg2"/>
                </a:solidFill>
                <a:latin typeface="Optima" panose="02000503060000020004" pitchFamily="2" charset="0"/>
                <a:cs typeface="Times New Roman" panose="02020603050405020304" pitchFamily="18" charset="0"/>
              </a:rPr>
            </a:br>
            <a:endParaRPr lang="en-US" sz="3600" dirty="0">
              <a:solidFill>
                <a:schemeClr val="bg2"/>
              </a:solidFill>
              <a:latin typeface="Optima" panose="02000503060000020004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  <a:latin typeface="Optima" panose="02000503060000020004" pitchFamily="2" charset="0"/>
                <a:cs typeface="Times New Roman" panose="02020603050405020304" pitchFamily="18" charset="0"/>
              </a:rPr>
              <a:t>This project aims to explore an efficient method for generating NFT collections and developing a website for NFT transactions using cryptocurrency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4BE4B4C-9618-25A8-6E43-C7CB0712D4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30"/>
          <a:stretch/>
        </p:blipFill>
        <p:spPr bwMode="auto">
          <a:xfrm>
            <a:off x="11072027" y="1332521"/>
            <a:ext cx="5918453" cy="540833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550" y="0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36" y="1064711"/>
            <a:ext cx="15442565" cy="8155940"/>
            <a:chOff x="1421836" y="1064711"/>
            <a:chExt cx="15442565" cy="8155940"/>
          </a:xfrm>
        </p:grpSpPr>
        <p:sp>
          <p:nvSpPr>
            <p:cNvPr id="4" name="object 4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4"/>
                  </a:moveTo>
                  <a:lnTo>
                    <a:pt x="0" y="8136604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4"/>
                  </a:lnTo>
                  <a:lnTo>
                    <a:pt x="7711936" y="813660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0287" y="1411160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45590" y="1198800"/>
            <a:ext cx="6498946" cy="4975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88870" algn="l"/>
              </a:tabLst>
            </a:pPr>
            <a:r>
              <a:rPr sz="3150" b="1" spc="170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Blockchain	</a:t>
            </a:r>
            <a:r>
              <a:rPr lang="en-US" sz="3150" b="1" spc="170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3150" b="1" spc="35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Fundamentals</a:t>
            </a:r>
            <a:endParaRPr sz="3150" b="1" dirty="0"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3956496" y="7746657"/>
            <a:ext cx="3452274" cy="2311659"/>
            <a:chOff x="14054454" y="7655414"/>
            <a:chExt cx="3549804" cy="2311659"/>
          </a:xfrm>
        </p:grpSpPr>
        <p:sp>
          <p:nvSpPr>
            <p:cNvPr id="22" name="object 22"/>
            <p:cNvSpPr/>
            <p:nvPr/>
          </p:nvSpPr>
          <p:spPr>
            <a:xfrm>
              <a:off x="14063471" y="7662303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20"/>
                  </a:lnTo>
                  <a:lnTo>
                    <a:pt x="1770507" y="2298120"/>
                  </a:lnTo>
                  <a:lnTo>
                    <a:pt x="3540252" y="2298120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063498" y="7661589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5"/>
                  </a:moveTo>
                  <a:lnTo>
                    <a:pt x="0" y="2298835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5"/>
                  </a:lnTo>
                  <a:lnTo>
                    <a:pt x="1770415" y="2298835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548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29"/>
                  </a:moveTo>
                  <a:lnTo>
                    <a:pt x="2513380" y="455729"/>
                  </a:lnTo>
                  <a:lnTo>
                    <a:pt x="2513380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174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66975" y="8686800"/>
              <a:ext cx="487680" cy="94488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85007" y="8686800"/>
              <a:ext cx="460248" cy="94488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31767" y="8686800"/>
              <a:ext cx="649223" cy="94488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54454" y="7655414"/>
              <a:ext cx="3543300" cy="2311659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926BD6C-2CE8-A57C-5440-A702C7756182}"/>
              </a:ext>
            </a:extLst>
          </p:cNvPr>
          <p:cNvSpPr txBox="1"/>
          <p:nvPr/>
        </p:nvSpPr>
        <p:spPr>
          <a:xfrm>
            <a:off x="1452322" y="1912291"/>
            <a:ext cx="9036760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  <a:latin typeface="Optima" panose="0200050306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What is Blockchain?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Distributed, decentralized digital ledger that records transactions across many computers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Provides transparency, security, and immutability of data</a:t>
            </a:r>
            <a:b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</a:br>
            <a:endParaRPr lang="en-US" sz="2400" dirty="0">
              <a:solidFill>
                <a:schemeClr val="bg1"/>
              </a:solidFill>
              <a:latin typeface="Optima" panose="02000503060000020004" pitchFamily="2" charset="0"/>
            </a:endParaRPr>
          </a:p>
          <a:p>
            <a:r>
              <a:rPr lang="en-US" sz="2400" b="1" dirty="0">
                <a:solidFill>
                  <a:schemeClr val="accent5"/>
                </a:solidFill>
                <a:latin typeface="Optima" panose="0200050306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Fungibility vs. Non-Fungibility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Fungible assets are interchangeable (e.g. cryptocurrencies)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Non-fungible assets are unique and not interchangeable (e.g. NFTs)</a:t>
            </a:r>
            <a:b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</a:br>
            <a:endParaRPr lang="en-US" sz="2400" dirty="0">
              <a:solidFill>
                <a:schemeClr val="bg1"/>
              </a:solidFill>
              <a:latin typeface="Optima" panose="02000503060000020004" pitchFamily="2" charset="0"/>
            </a:endParaRPr>
          </a:p>
          <a:p>
            <a:r>
              <a:rPr lang="en-US" sz="2400" b="1" dirty="0">
                <a:solidFill>
                  <a:schemeClr val="accent5"/>
                </a:solidFill>
                <a:latin typeface="Optima" panose="0200050306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Pros and Cons of Blockchain</a:t>
            </a:r>
            <a:br>
              <a:rPr lang="en-US" sz="2400" b="1" dirty="0">
                <a:solidFill>
                  <a:schemeClr val="accent5"/>
                </a:solidFill>
                <a:latin typeface="Optima" panose="0200050306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US" sz="2400" b="1" dirty="0">
              <a:solidFill>
                <a:schemeClr val="accent5"/>
              </a:solidFill>
              <a:latin typeface="Optima" panose="0200050306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b="1" dirty="0">
                <a:solidFill>
                  <a:schemeClr val="accent5"/>
                </a:solidFill>
                <a:latin typeface="Optima" panose="0200050306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Advantages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Decentralized, transparent, and secure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Enables new types of digital assets (NFTs)</a:t>
            </a:r>
            <a:b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</a:br>
            <a:endParaRPr lang="en-US" sz="2400" dirty="0">
              <a:solidFill>
                <a:schemeClr val="bg1"/>
              </a:solidFill>
              <a:latin typeface="Optima" panose="02000503060000020004" pitchFamily="2" charset="0"/>
            </a:endParaRPr>
          </a:p>
          <a:p>
            <a:r>
              <a:rPr lang="en-US" sz="2400" b="1" dirty="0">
                <a:solidFill>
                  <a:schemeClr val="accent5"/>
                </a:solidFill>
                <a:latin typeface="Optima" panose="0200050306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Disadvantages</a:t>
            </a:r>
            <a:endParaRPr lang="en-US" sz="2400" b="1" dirty="0">
              <a:solidFill>
                <a:schemeClr val="bg1"/>
              </a:solidFill>
              <a:latin typeface="Optima" panose="0200050306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Energy-intensive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Regulatory uncertainty</a:t>
            </a:r>
          </a:p>
        </p:txBody>
      </p:sp>
      <p:pic>
        <p:nvPicPr>
          <p:cNvPr id="13" name="Picture 12" descr="A diagram of different types of money&#10;&#10;Description automatically generated">
            <a:extLst>
              <a:ext uri="{FF2B5EF4-FFF2-40B4-BE49-F238E27FC236}">
                <a16:creationId xmlns:a16="http://schemas.microsoft.com/office/drawing/2014/main" id="{17DFDB55-FD4F-AD6B-B408-0AFB196ACE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382" y="2988928"/>
            <a:ext cx="6783917" cy="43726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9000" y="466978"/>
            <a:ext cx="752475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00810" algn="l"/>
                <a:tab pos="2512060" algn="l"/>
                <a:tab pos="3623310" algn="l"/>
                <a:tab pos="5567045" algn="l"/>
              </a:tabLst>
            </a:pPr>
            <a:r>
              <a:rPr lang="en-US" sz="3200" b="1" dirty="0">
                <a:latin typeface="Helvetica" pitchFamily="2" charset="0"/>
              </a:rPr>
              <a:t>NFTs and the Solana Network</a:t>
            </a:r>
            <a:endParaRPr sz="3200" b="1" dirty="0">
              <a:latin typeface="Helvetica" pitchFamily="2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130361" y="1822006"/>
            <a:ext cx="9058275" cy="483466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  <a:tabLst>
                <a:tab pos="2486660" algn="l"/>
                <a:tab pos="3818254" algn="l"/>
              </a:tabLst>
            </a:pPr>
            <a:endParaRPr sz="2750" dirty="0">
              <a:latin typeface="Microsoft Sans Serif"/>
              <a:cs typeface="Microsoft Sans Serif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68109" y="6907618"/>
            <a:ext cx="4408438" cy="2465904"/>
            <a:chOff x="229709" y="7157478"/>
            <a:chExt cx="4408438" cy="2465904"/>
          </a:xfrm>
        </p:grpSpPr>
        <p:sp>
          <p:nvSpPr>
            <p:cNvPr id="30" name="object 30"/>
            <p:cNvSpPr/>
            <p:nvPr/>
          </p:nvSpPr>
          <p:spPr>
            <a:xfrm>
              <a:off x="229711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4407719" y="0"/>
                  </a:moveTo>
                  <a:lnTo>
                    <a:pt x="0" y="0"/>
                  </a:lnTo>
                  <a:lnTo>
                    <a:pt x="0" y="2464475"/>
                  </a:lnTo>
                  <a:lnTo>
                    <a:pt x="2203862" y="2464475"/>
                  </a:lnTo>
                  <a:lnTo>
                    <a:pt x="4407719" y="2464475"/>
                  </a:lnTo>
                  <a:lnTo>
                    <a:pt x="440771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29709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2203851" y="2464475"/>
                  </a:moveTo>
                  <a:lnTo>
                    <a:pt x="0" y="2464475"/>
                  </a:lnTo>
                  <a:lnTo>
                    <a:pt x="0" y="0"/>
                  </a:lnTo>
                  <a:lnTo>
                    <a:pt x="4407707" y="0"/>
                  </a:lnTo>
                  <a:lnTo>
                    <a:pt x="4407707" y="2464475"/>
                  </a:lnTo>
                  <a:lnTo>
                    <a:pt x="2203851" y="2464475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29711" y="7157480"/>
              <a:ext cx="4408170" cy="742315"/>
            </a:xfrm>
            <a:custGeom>
              <a:avLst/>
              <a:gdLst/>
              <a:ahLst/>
              <a:cxnLst/>
              <a:rect l="l" t="t" r="r" b="b"/>
              <a:pathLst>
                <a:path w="4408170" h="742315">
                  <a:moveTo>
                    <a:pt x="2203858" y="742233"/>
                  </a:moveTo>
                  <a:lnTo>
                    <a:pt x="0" y="742233"/>
                  </a:lnTo>
                  <a:lnTo>
                    <a:pt x="0" y="0"/>
                  </a:lnTo>
                  <a:lnTo>
                    <a:pt x="4407713" y="0"/>
                  </a:lnTo>
                  <a:lnTo>
                    <a:pt x="4407713" y="742233"/>
                  </a:lnTo>
                  <a:lnTo>
                    <a:pt x="2203858" y="742233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112620" y="7382835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60" h="225425">
                  <a:moveTo>
                    <a:pt x="723" y="0"/>
                  </a:moveTo>
                  <a:lnTo>
                    <a:pt x="225964" y="225367"/>
                  </a:lnTo>
                </a:path>
                <a:path w="226060" h="225425">
                  <a:moveTo>
                    <a:pt x="225240" y="0"/>
                  </a:moveTo>
                  <a:lnTo>
                    <a:pt x="0" y="225367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032493" y="7494384"/>
              <a:ext cx="339090" cy="20320"/>
            </a:xfrm>
            <a:custGeom>
              <a:avLst/>
              <a:gdLst/>
              <a:ahLst/>
              <a:cxnLst/>
              <a:rect l="l" t="t" r="r" b="b"/>
              <a:pathLst>
                <a:path w="339089" h="20320">
                  <a:moveTo>
                    <a:pt x="338480" y="1524"/>
                  </a:moveTo>
                  <a:lnTo>
                    <a:pt x="88" y="0"/>
                  </a:lnTo>
                  <a:lnTo>
                    <a:pt x="0" y="18719"/>
                  </a:lnTo>
                  <a:lnTo>
                    <a:pt x="338404" y="20243"/>
                  </a:lnTo>
                  <a:lnTo>
                    <a:pt x="338480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625227" y="7382827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89" h="224790">
                  <a:moveTo>
                    <a:pt x="112306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12" y="0"/>
                  </a:lnTo>
                  <a:lnTo>
                    <a:pt x="224612" y="224612"/>
                  </a:lnTo>
                  <a:lnTo>
                    <a:pt x="112306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9712" y="7158198"/>
              <a:ext cx="4408435" cy="246518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5592" y="8284464"/>
              <a:ext cx="890016" cy="94792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4583" y="8284464"/>
              <a:ext cx="652272" cy="94792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7000" y="8284464"/>
              <a:ext cx="777239" cy="94792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72256" y="8284464"/>
              <a:ext cx="612648" cy="947927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381604B-8996-9E23-90EB-5AC914081D55}"/>
              </a:ext>
            </a:extLst>
          </p:cNvPr>
          <p:cNvSpPr txBox="1"/>
          <p:nvPr/>
        </p:nvSpPr>
        <p:spPr>
          <a:xfrm>
            <a:off x="8453750" y="1601099"/>
            <a:ext cx="9058275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Optima" panose="02000503060000020004" pitchFamily="2" charset="0"/>
              </a:rPr>
              <a:t>Non-Fungible Tokens (NFTs)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tima" panose="02000503060000020004" pitchFamily="2" charset="0"/>
              </a:rPr>
              <a:t>Unique digital assets that cannot be replicated or interchanged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tima" panose="02000503060000020004" pitchFamily="2" charset="0"/>
              </a:rPr>
              <a:t>Provide proof of ownership and authenticity for digital items</a:t>
            </a:r>
            <a:br>
              <a:rPr lang="en-US" sz="2800" dirty="0">
                <a:solidFill>
                  <a:schemeClr val="bg1"/>
                </a:solidFill>
                <a:latin typeface="Optima" panose="02000503060000020004" pitchFamily="2" charset="0"/>
              </a:rPr>
            </a:br>
            <a:endParaRPr lang="en-US" sz="2800" dirty="0">
              <a:solidFill>
                <a:schemeClr val="bg1"/>
              </a:solidFill>
              <a:latin typeface="Optima" panose="02000503060000020004" pitchFamily="2" charset="0"/>
            </a:endParaRPr>
          </a:p>
          <a:p>
            <a:r>
              <a:rPr lang="en-US" sz="2800" b="1" dirty="0">
                <a:solidFill>
                  <a:schemeClr val="accent5"/>
                </a:solidFill>
                <a:latin typeface="Optima" panose="02000503060000020004" pitchFamily="2" charset="0"/>
              </a:rPr>
              <a:t>Solana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tima" panose="02000503060000020004" pitchFamily="2" charset="0"/>
              </a:rPr>
              <a:t>High-performance blockchain optimized for NFT and </a:t>
            </a:r>
            <a:r>
              <a:rPr lang="en-US" sz="2800" dirty="0" err="1">
                <a:solidFill>
                  <a:schemeClr val="bg1"/>
                </a:solidFill>
                <a:latin typeface="Optima" panose="02000503060000020004" pitchFamily="2" charset="0"/>
              </a:rPr>
              <a:t>DeFi</a:t>
            </a:r>
            <a:r>
              <a:rPr lang="en-US" sz="2800" dirty="0">
                <a:solidFill>
                  <a:schemeClr val="bg1"/>
                </a:solidFill>
                <a:latin typeface="Optima" panose="02000503060000020004" pitchFamily="2" charset="0"/>
              </a:rPr>
              <a:t>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tima" panose="02000503060000020004" pitchFamily="2" charset="0"/>
              </a:rPr>
              <a:t>Offers low transaction fees, fast block times, and scalability</a:t>
            </a:r>
            <a:br>
              <a:rPr lang="en-US" sz="2800" dirty="0">
                <a:solidFill>
                  <a:schemeClr val="bg1"/>
                </a:solidFill>
                <a:latin typeface="Optima" panose="02000503060000020004" pitchFamily="2" charset="0"/>
              </a:rPr>
            </a:br>
            <a:endParaRPr lang="en-US" sz="2800" dirty="0">
              <a:solidFill>
                <a:schemeClr val="bg1"/>
              </a:solidFill>
              <a:latin typeface="Optima" panose="02000503060000020004" pitchFamily="2" charset="0"/>
            </a:endParaRPr>
          </a:p>
          <a:p>
            <a:r>
              <a:rPr lang="en-US" sz="2800" b="1" dirty="0">
                <a:solidFill>
                  <a:schemeClr val="accent5"/>
                </a:solidFill>
                <a:latin typeface="Optima" panose="02000503060000020004" pitchFamily="2" charset="0"/>
              </a:rPr>
              <a:t>Key Advantages of Solana for NFTs</a:t>
            </a:r>
            <a:endParaRPr lang="en-US" sz="2800" b="1" dirty="0">
              <a:solidFill>
                <a:schemeClr val="bg1"/>
              </a:solidFill>
              <a:latin typeface="Optima" panose="0200050306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tima" panose="02000503060000020004" pitchFamily="2" charset="0"/>
              </a:rPr>
              <a:t>Efficient and cost-effective transactions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tima" panose="02000503060000020004" pitchFamily="2" charset="0"/>
              </a:rPr>
              <a:t>Faster processing times compared to other blockchains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tima" panose="02000503060000020004" pitchFamily="2" charset="0"/>
              </a:rPr>
              <a:t>Scalability to support large NFT collections and marketplaces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AB2BBA-6FA4-A974-E874-1DFB56C61D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00" y="1276555"/>
            <a:ext cx="7002150" cy="51853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117BB4-C1EB-C6FA-AF6A-816D88D4575C}"/>
              </a:ext>
            </a:extLst>
          </p:cNvPr>
          <p:cNvSpPr txBox="1"/>
          <p:nvPr/>
        </p:nvSpPr>
        <p:spPr>
          <a:xfrm>
            <a:off x="4948767" y="6766166"/>
            <a:ext cx="2706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</a:rPr>
              <a:t>THE MERGE </a:t>
            </a:r>
          </a:p>
        </p:txBody>
      </p: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6635" y="404330"/>
            <a:ext cx="6439535" cy="5168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2666365" algn="l"/>
                <a:tab pos="3993515" algn="l"/>
                <a:tab pos="4878070" algn="l"/>
              </a:tabLst>
            </a:pPr>
            <a:r>
              <a:rPr lang="en-US" sz="3200" b="1" dirty="0">
                <a:latin typeface="Helvetica" pitchFamily="2" charset="0"/>
              </a:rPr>
              <a:t>Development Tools and Methods</a:t>
            </a:r>
            <a:endParaRPr sz="3200" b="1" dirty="0">
              <a:latin typeface="Helvetica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2318DB-1D90-E2A8-7BFB-CCD9D9135C22}"/>
              </a:ext>
            </a:extLst>
          </p:cNvPr>
          <p:cNvSpPr txBox="1"/>
          <p:nvPr/>
        </p:nvSpPr>
        <p:spPr>
          <a:xfrm>
            <a:off x="976635" y="1381572"/>
            <a:ext cx="13107896" cy="827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Optima" panose="02000503060000020004" pitchFamily="2" charset="0"/>
              </a:rPr>
              <a:t>NFT Creation and Minting Tools</a:t>
            </a:r>
            <a:br>
              <a:rPr lang="en-US" sz="2800" b="1" dirty="0">
                <a:solidFill>
                  <a:schemeClr val="accent5"/>
                </a:solidFill>
                <a:latin typeface="Optima" panose="02000503060000020004" pitchFamily="2" charset="0"/>
              </a:rPr>
            </a:br>
            <a:endParaRPr lang="en-US" sz="2800" b="1" dirty="0">
              <a:solidFill>
                <a:schemeClr val="accent5"/>
              </a:solidFill>
              <a:latin typeface="Optima" panose="02000503060000020004" pitchFamily="2" charset="0"/>
            </a:endParaRPr>
          </a:p>
          <a:p>
            <a:r>
              <a:rPr lang="en-US" sz="2800" b="1" dirty="0" err="1">
                <a:solidFill>
                  <a:schemeClr val="accent5"/>
                </a:solidFill>
                <a:latin typeface="Optima" panose="02000503060000020004" pitchFamily="2" charset="0"/>
              </a:rPr>
              <a:t>HashLips</a:t>
            </a:r>
            <a:r>
              <a:rPr lang="en-US" sz="2800" b="1" dirty="0">
                <a:solidFill>
                  <a:schemeClr val="accent5"/>
                </a:solidFill>
                <a:latin typeface="Optima" panose="02000503060000020004" pitchFamily="2" charset="0"/>
              </a:rPr>
              <a:t> Art 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tima" panose="02000503060000020004" pitchFamily="2" charset="0"/>
              </a:rPr>
              <a:t>Procedural NFT generation tool for creating unique artworks.</a:t>
            </a:r>
            <a:br>
              <a:rPr lang="en-US" sz="2800" dirty="0">
                <a:solidFill>
                  <a:schemeClr val="bg1"/>
                </a:solidFill>
                <a:latin typeface="Optima" panose="02000503060000020004" pitchFamily="2" charset="0"/>
              </a:rPr>
            </a:br>
            <a:r>
              <a:rPr lang="en-US" sz="2800" dirty="0">
                <a:solidFill>
                  <a:srgbClr val="FF0000"/>
                </a:solidFill>
                <a:latin typeface="Optima" panose="02000503060000020004" pitchFamily="2" charset="0"/>
              </a:rPr>
              <a:t>GITHUB LINK </a:t>
            </a:r>
            <a:r>
              <a:rPr lang="en-US" sz="2800" dirty="0">
                <a:solidFill>
                  <a:schemeClr val="bg1"/>
                </a:solidFill>
                <a:latin typeface="Optima" panose="02000503060000020004" pitchFamily="2" charset="0"/>
              </a:rPr>
              <a:t>- https://</a:t>
            </a:r>
            <a:r>
              <a:rPr lang="en-US" sz="2800" dirty="0" err="1">
                <a:solidFill>
                  <a:schemeClr val="bg1"/>
                </a:solidFill>
                <a:latin typeface="Optima" panose="02000503060000020004" pitchFamily="2" charset="0"/>
              </a:rPr>
              <a:t>github.com</a:t>
            </a:r>
            <a:r>
              <a:rPr lang="en-US" sz="2800" dirty="0">
                <a:solidFill>
                  <a:schemeClr val="bg1"/>
                </a:solidFill>
                <a:latin typeface="Optima" panose="02000503060000020004" pitchFamily="2" charset="0"/>
              </a:rPr>
              <a:t>/</a:t>
            </a:r>
            <a:r>
              <a:rPr lang="en-US" sz="2800" dirty="0" err="1">
                <a:solidFill>
                  <a:schemeClr val="bg1"/>
                </a:solidFill>
                <a:latin typeface="Optima" panose="02000503060000020004" pitchFamily="2" charset="0"/>
              </a:rPr>
              <a:t>HashLips</a:t>
            </a:r>
            <a:r>
              <a:rPr lang="en-US" sz="2800" dirty="0">
                <a:solidFill>
                  <a:schemeClr val="bg1"/>
                </a:solidFill>
                <a:latin typeface="Optima" panose="02000503060000020004" pitchFamily="2" charset="0"/>
              </a:rPr>
              <a:t>/</a:t>
            </a:r>
            <a:r>
              <a:rPr lang="en-US" sz="2800" dirty="0" err="1">
                <a:solidFill>
                  <a:schemeClr val="bg1"/>
                </a:solidFill>
                <a:latin typeface="Optima" panose="02000503060000020004" pitchFamily="2" charset="0"/>
              </a:rPr>
              <a:t>hashlips_art_engine</a:t>
            </a:r>
            <a:br>
              <a:rPr lang="en-US" sz="2800" dirty="0">
                <a:solidFill>
                  <a:schemeClr val="bg1"/>
                </a:solidFill>
              </a:rPr>
            </a:b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accent5"/>
                </a:solidFill>
                <a:latin typeface="Optima" panose="02000503060000020004" pitchFamily="2" charset="0"/>
              </a:rPr>
              <a:t>The Candy Machine</a:t>
            </a:r>
            <a:endParaRPr lang="en-US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tima" panose="02000503060000020004" pitchFamily="2" charset="0"/>
              </a:rPr>
              <a:t>No-code tool for minting and deploying Solana-based NFT collections.</a:t>
            </a:r>
            <a:br>
              <a:rPr lang="en-US" sz="2800" dirty="0">
                <a:solidFill>
                  <a:schemeClr val="bg1"/>
                </a:solidFill>
              </a:rPr>
            </a:b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accent5"/>
                </a:solidFill>
                <a:latin typeface="Optima" panose="02000503060000020004" pitchFamily="2" charset="0"/>
              </a:rPr>
              <a:t>Solana CLI</a:t>
            </a:r>
            <a:endParaRPr lang="en-US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tima" panose="02000503060000020004" pitchFamily="2" charset="0"/>
              </a:rPr>
              <a:t>Command-line interface for interacting with the Solana blockchain.</a:t>
            </a:r>
            <a:br>
              <a:rPr lang="en-US" sz="2800" dirty="0">
                <a:solidFill>
                  <a:schemeClr val="bg1"/>
                </a:solidFill>
              </a:rPr>
            </a:b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accent5"/>
                </a:solidFill>
                <a:latin typeface="Optima" panose="02000503060000020004" pitchFamily="2" charset="0"/>
              </a:rPr>
              <a:t>Importance of the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Optima" panose="02000503060000020004" pitchFamily="2" charset="0"/>
              </a:rPr>
              <a:t>HashLips</a:t>
            </a:r>
            <a:r>
              <a:rPr lang="en-US" sz="2800" dirty="0">
                <a:solidFill>
                  <a:schemeClr val="bg1"/>
                </a:solidFill>
                <a:latin typeface="Optima" panose="02000503060000020004" pitchFamily="2" charset="0"/>
              </a:rPr>
              <a:t> Art Engine enables efficient and scalable NFT generation.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tima" panose="02000503060000020004" pitchFamily="2" charset="0"/>
              </a:rPr>
              <a:t>The Candy Machine simplifies the minting and deployment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tima" panose="02000503060000020004" pitchFamily="2" charset="0"/>
              </a:rPr>
              <a:t>Solana CLI provides direct access to the blockchain for advanced customization.</a:t>
            </a:r>
            <a:br>
              <a:rPr lang="en-US" sz="2800" dirty="0">
                <a:solidFill>
                  <a:schemeClr val="bg1"/>
                </a:solidFill>
                <a:latin typeface="Optima" panose="02000503060000020004" pitchFamily="2" charset="0"/>
              </a:rPr>
            </a:br>
            <a:endParaRPr lang="en-US" sz="2800" dirty="0">
              <a:solidFill>
                <a:schemeClr val="bg1"/>
              </a:solidFill>
              <a:latin typeface="Optima" panose="02000503060000020004" pitchFamily="2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Optima" panose="02000503060000020004" pitchFamily="2" charset="0"/>
              </a:rPr>
              <a:t>These tools work together to streamline the entire NFT creation and minting workflow, making it accessible for both technical and non-technical users.</a:t>
            </a:r>
          </a:p>
        </p:txBody>
      </p:sp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0330A7-0861-A6B4-D7AC-7130A12C6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4531" y="1243082"/>
            <a:ext cx="2438400" cy="855617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4649" y="425450"/>
            <a:ext cx="645477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12289" algn="l"/>
                <a:tab pos="2840990" algn="l"/>
              </a:tabLst>
            </a:pPr>
            <a:r>
              <a:rPr lang="en-US" sz="3200" b="1" dirty="0">
                <a:latin typeface="Helvetica" pitchFamily="2" charset="0"/>
              </a:rPr>
              <a:t>Design and Implementation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495235" y="1712646"/>
            <a:ext cx="6109970" cy="7839075"/>
            <a:chOff x="495235" y="1712646"/>
            <a:chExt cx="6109970" cy="783907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4623" y="1712646"/>
              <a:ext cx="5610225" cy="536257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04596" y="7244245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01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468" y="2298115"/>
                  </a:lnTo>
                  <a:lnTo>
                    <a:pt x="3540201" y="2298115"/>
                  </a:lnTo>
                  <a:lnTo>
                    <a:pt x="3540201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04595" y="7243528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4">
                  <a:moveTo>
                    <a:pt x="1770464" y="2298833"/>
                  </a:moveTo>
                  <a:lnTo>
                    <a:pt x="0" y="2298833"/>
                  </a:lnTo>
                  <a:lnTo>
                    <a:pt x="0" y="723"/>
                  </a:lnTo>
                  <a:lnTo>
                    <a:pt x="3540194" y="723"/>
                  </a:lnTo>
                  <a:lnTo>
                    <a:pt x="3540194" y="2298833"/>
                  </a:lnTo>
                  <a:lnTo>
                    <a:pt x="1770464" y="2298833"/>
                  </a:lnTo>
                  <a:close/>
                </a:path>
                <a:path w="3540760" h="2299334">
                  <a:moveTo>
                    <a:pt x="1770464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4" y="0"/>
                  </a:lnTo>
                  <a:lnTo>
                    <a:pt x="3540194" y="753803"/>
                  </a:lnTo>
                  <a:lnTo>
                    <a:pt x="1770464" y="753803"/>
                  </a:lnTo>
                  <a:close/>
                </a:path>
                <a:path w="3540760" h="2299334">
                  <a:moveTo>
                    <a:pt x="3008841" y="228226"/>
                  </a:moveTo>
                  <a:lnTo>
                    <a:pt x="3237077" y="456452"/>
                  </a:lnTo>
                </a:path>
                <a:path w="3540760" h="2299334">
                  <a:moveTo>
                    <a:pt x="3236353" y="228226"/>
                  </a:moveTo>
                  <a:lnTo>
                    <a:pt x="3008117" y="456452"/>
                  </a:lnTo>
                </a:path>
                <a:path w="3540760" h="2299334">
                  <a:moveTo>
                    <a:pt x="1921648" y="341977"/>
                  </a:moveTo>
                  <a:lnTo>
                    <a:pt x="2245644" y="343425"/>
                  </a:lnTo>
                </a:path>
                <a:path w="3540760" h="2299334">
                  <a:moveTo>
                    <a:pt x="2627249" y="455741"/>
                  </a:moveTo>
                  <a:lnTo>
                    <a:pt x="2513480" y="455741"/>
                  </a:lnTo>
                  <a:lnTo>
                    <a:pt x="2513480" y="228226"/>
                  </a:lnTo>
                  <a:lnTo>
                    <a:pt x="2741005" y="228226"/>
                  </a:lnTo>
                  <a:lnTo>
                    <a:pt x="2741005" y="455741"/>
                  </a:lnTo>
                  <a:lnTo>
                    <a:pt x="2627249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1663" y="8308848"/>
              <a:ext cx="374903" cy="94792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40" y="8293608"/>
              <a:ext cx="630936" cy="94488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01695" y="8293608"/>
              <a:ext cx="496824" cy="94488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6190" y="7244464"/>
              <a:ext cx="3543298" cy="2305050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C4ED1AF-A971-3EE1-5F68-D1E59AA4D015}"/>
              </a:ext>
            </a:extLst>
          </p:cNvPr>
          <p:cNvSpPr txBox="1"/>
          <p:nvPr/>
        </p:nvSpPr>
        <p:spPr>
          <a:xfrm>
            <a:off x="6788150" y="1658545"/>
            <a:ext cx="107442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  <a:latin typeface="Optima" panose="02000503060000020004" pitchFamily="2" charset="0"/>
              </a:rPr>
              <a:t>NFT Generation and Deployment</a:t>
            </a:r>
            <a:br>
              <a:rPr lang="en-US" sz="2400" b="1" dirty="0">
                <a:solidFill>
                  <a:schemeClr val="accent5"/>
                </a:solidFill>
                <a:latin typeface="Optima" panose="02000503060000020004" pitchFamily="2" charset="0"/>
              </a:rPr>
            </a:br>
            <a:endParaRPr lang="en-US" sz="2400" b="1" dirty="0">
              <a:solidFill>
                <a:schemeClr val="accent5"/>
              </a:solidFill>
              <a:latin typeface="Optima" panose="02000503060000020004" pitchFamily="2" charset="0"/>
            </a:endParaRPr>
          </a:p>
          <a:p>
            <a:r>
              <a:rPr lang="en-US" sz="2400" b="1" dirty="0">
                <a:solidFill>
                  <a:schemeClr val="accent5"/>
                </a:solidFill>
                <a:latin typeface="Optima" panose="02000503060000020004" pitchFamily="2" charset="0"/>
              </a:rPr>
              <a:t>Environment Setup</a:t>
            </a:r>
            <a:endParaRPr lang="en-US" sz="2400" b="1" dirty="0">
              <a:solidFill>
                <a:schemeClr val="bg1"/>
              </a:solidFill>
              <a:latin typeface="Optima" panose="0200050306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Install necessary software (Node.js, Rust, Solana CLI)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Configure development tools (</a:t>
            </a:r>
            <a:r>
              <a:rPr lang="en-US" sz="2400" dirty="0" err="1">
                <a:solidFill>
                  <a:schemeClr val="bg1"/>
                </a:solidFill>
                <a:latin typeface="Optima" panose="02000503060000020004" pitchFamily="2" charset="0"/>
              </a:rPr>
              <a:t>HashLips</a:t>
            </a: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 Art Engine, The Candy Machine)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accent5"/>
                </a:solidFill>
                <a:latin typeface="Optima" panose="02000503060000020004" pitchFamily="2" charset="0"/>
              </a:rPr>
              <a:t>NFT Collection Creation</a:t>
            </a:r>
            <a:endParaRPr lang="en-US" sz="2400" b="1" dirty="0">
              <a:solidFill>
                <a:schemeClr val="bg1"/>
              </a:solidFill>
              <a:latin typeface="Optima" panose="0200050306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Design and generate unique NFT artworks using </a:t>
            </a:r>
            <a:r>
              <a:rPr lang="en-US" sz="2400" dirty="0" err="1">
                <a:solidFill>
                  <a:schemeClr val="bg1"/>
                </a:solidFill>
                <a:latin typeface="Optima" panose="02000503060000020004" pitchFamily="2" charset="0"/>
              </a:rPr>
              <a:t>HashLips</a:t>
            </a: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 Art 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Prepare metadata and assets for the NFT collection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accent5"/>
                </a:solidFill>
                <a:latin typeface="Optima" panose="02000503060000020004" pitchFamily="2" charset="0"/>
              </a:rPr>
              <a:t>Deployment to Solana Blockchain</a:t>
            </a:r>
            <a:endParaRPr lang="en-US" sz="2400" b="1" dirty="0">
              <a:solidFill>
                <a:schemeClr val="bg1"/>
              </a:solidFill>
              <a:latin typeface="Optima" panose="0200050306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Use The Candy Machine to mint and deploy the NFT collection to </a:t>
            </a:r>
            <a:r>
              <a:rPr lang="en-US" sz="2400" dirty="0" err="1">
                <a:solidFill>
                  <a:schemeClr val="bg1"/>
                </a:solidFill>
                <a:latin typeface="Optima" panose="02000503060000020004" pitchFamily="2" charset="0"/>
              </a:rPr>
              <a:t>Arweave</a:t>
            </a:r>
            <a:endParaRPr lang="en-US" sz="2400" dirty="0">
              <a:solidFill>
                <a:schemeClr val="bg1"/>
              </a:solidFill>
              <a:latin typeface="Optima" panose="0200050306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Leverage Solana's blockchain for secure, decentralized storage and transactions</a:t>
            </a:r>
            <a:b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</a:br>
            <a:endParaRPr lang="en-US" sz="2400" dirty="0">
              <a:solidFill>
                <a:schemeClr val="bg1"/>
              </a:solidFill>
              <a:latin typeface="Optima" panose="02000503060000020004" pitchFamily="2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This end-to-end workflow enables the efficient creation and deployment of unique NFT collections on the Solana network, providing a seamless experience for both creators and collectors.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0213" y="476258"/>
            <a:ext cx="545338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047875" algn="l"/>
                <a:tab pos="2952115" algn="l"/>
                <a:tab pos="3856990" algn="l"/>
              </a:tabLst>
            </a:pPr>
            <a:r>
              <a:rPr lang="en-US" sz="3200" b="1" dirty="0">
                <a:latin typeface="Helvetica" pitchFamily="2" charset="0"/>
              </a:rPr>
              <a:t>Creating the NFT Website</a:t>
            </a:r>
          </a:p>
        </p:txBody>
      </p:sp>
      <p:grpSp>
        <p:nvGrpSpPr>
          <p:cNvPr id="18" name="object 18"/>
          <p:cNvGrpSpPr/>
          <p:nvPr/>
        </p:nvGrpSpPr>
        <p:grpSpPr>
          <a:xfrm>
            <a:off x="9918192" y="765048"/>
            <a:ext cx="8100476" cy="9050600"/>
            <a:chOff x="9918192" y="765048"/>
            <a:chExt cx="8100476" cy="9050600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94732" y="1395548"/>
              <a:ext cx="6400787" cy="84201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4477873" y="7160679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05"/>
                  </a:lnTo>
                  <a:lnTo>
                    <a:pt x="1770507" y="2298105"/>
                  </a:lnTo>
                  <a:lnTo>
                    <a:pt x="3540252" y="2298105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4477908" y="7159951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2"/>
                  </a:moveTo>
                  <a:lnTo>
                    <a:pt x="0" y="2298832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2"/>
                  </a:lnTo>
                  <a:lnTo>
                    <a:pt x="1770415" y="2298832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41"/>
                  </a:moveTo>
                  <a:lnTo>
                    <a:pt x="2513507" y="455741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41"/>
                  </a:lnTo>
                  <a:lnTo>
                    <a:pt x="2627174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81504" y="8183879"/>
              <a:ext cx="487680" cy="94792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99536" y="8183879"/>
              <a:ext cx="460248" cy="94792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46296" y="8183879"/>
              <a:ext cx="649223" cy="94792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68983" y="7153774"/>
              <a:ext cx="3543300" cy="231166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18192" y="765048"/>
              <a:ext cx="984503" cy="1374648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3CDE7D7-C0B5-867B-8BC6-7CA828C626DE}"/>
              </a:ext>
            </a:extLst>
          </p:cNvPr>
          <p:cNvSpPr txBox="1"/>
          <p:nvPr/>
        </p:nvSpPr>
        <p:spPr>
          <a:xfrm>
            <a:off x="877694" y="1410365"/>
            <a:ext cx="10254519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  <a:latin typeface="Optima" panose="02000503060000020004" pitchFamily="2" charset="0"/>
              </a:rPr>
              <a:t>Key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Website development for seamless NFT transactions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Integration of wallet connectivity and minting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Enabling users to browse, buy, sell, and manage NFTs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accent5"/>
                </a:solidFill>
                <a:latin typeface="Optima" panose="02000503060000020004" pitchFamily="2" charset="0"/>
              </a:rPr>
              <a:t>Development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Utilize web development frameworks (e.g., React, </a:t>
            </a:r>
            <a:r>
              <a:rPr lang="en-US" sz="2400" dirty="0" err="1">
                <a:solidFill>
                  <a:schemeClr val="bg1"/>
                </a:solidFill>
                <a:latin typeface="Optima" panose="02000503060000020004" pitchFamily="2" charset="0"/>
              </a:rPr>
              <a:t>Vue.js</a:t>
            </a: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) to build the front-end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Integrate blockchain APIs (e.g., Solana Web3.js) for wallet integration and minting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Implement secure payment gateways and transaction handling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Design an intuitive and user-friendly interface for NFT marketplace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accent5"/>
                </a:solidFill>
                <a:latin typeface="Optima" panose="02000503060000020004" pitchFamily="2" charset="0"/>
              </a:rPr>
              <a:t>Benefits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Streamlined NFT buying and selling experience for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Improved accessibility and scalability of the NFT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Enhanced security and transparency through blockchain integration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The NFT website serves as a centralized hub for users to engage with the NFT ecosystem, leveraging blockchain technology to provide a seamless and secure NFT transaction experience.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6635" y="404330"/>
            <a:ext cx="6439535" cy="5168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2666365" algn="l"/>
                <a:tab pos="3993515" algn="l"/>
                <a:tab pos="4878070" algn="l"/>
              </a:tabLst>
            </a:pPr>
            <a:r>
              <a:rPr lang="en-US" sz="3200" b="1" dirty="0">
                <a:latin typeface="Helvetica" pitchFamily="2" charset="0"/>
              </a:rPr>
              <a:t>Website Screenshots</a:t>
            </a:r>
            <a:endParaRPr sz="3200" b="1" dirty="0">
              <a:latin typeface="Helvetica" pitchFamily="2" charset="0"/>
            </a:endParaRPr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F2F7D0A2-A1E8-EE70-FE3D-42D8DB2A2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950" y="2559050"/>
            <a:ext cx="4114800" cy="6047656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3B0B943-805D-FD6A-6A18-E8B540516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010" y="2559050"/>
            <a:ext cx="4996616" cy="60748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D93D64-879E-8F3C-4639-A369486C0A94}"/>
              </a:ext>
            </a:extLst>
          </p:cNvPr>
          <p:cNvSpPr txBox="1"/>
          <p:nvPr/>
        </p:nvSpPr>
        <p:spPr>
          <a:xfrm>
            <a:off x="2749550" y="1949450"/>
            <a:ext cx="5423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1. Phantom Wallet of an Owner with NFT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6FFD21-0603-3E8D-C7B9-2C978AD78CCF}"/>
              </a:ext>
            </a:extLst>
          </p:cNvPr>
          <p:cNvSpPr txBox="1"/>
          <p:nvPr/>
        </p:nvSpPr>
        <p:spPr>
          <a:xfrm>
            <a:off x="10459010" y="1949450"/>
            <a:ext cx="528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2. Directory Structure of the website</a:t>
            </a:r>
          </a:p>
        </p:txBody>
      </p:sp>
    </p:spTree>
    <p:extLst>
      <p:ext uri="{BB962C8B-B14F-4D97-AF65-F5344CB8AC3E}">
        <p14:creationId xmlns:p14="http://schemas.microsoft.com/office/powerpoint/2010/main" val="79933386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6635" y="404330"/>
            <a:ext cx="6439535" cy="5168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2666365" algn="l"/>
                <a:tab pos="3993515" algn="l"/>
                <a:tab pos="4878070" algn="l"/>
              </a:tabLst>
            </a:pPr>
            <a:r>
              <a:rPr lang="en-US" sz="3200" b="1" dirty="0">
                <a:latin typeface="Helvetica" pitchFamily="2" charset="0"/>
              </a:rPr>
              <a:t>Website Screenshots</a:t>
            </a:r>
            <a:endParaRPr sz="3200" b="1" dirty="0">
              <a:latin typeface="Helvetica" pitchFamily="2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4D721C9-9B7F-1FF8-9A26-E6429C706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295" y="2800350"/>
            <a:ext cx="7404100" cy="4699000"/>
          </a:xfrm>
          <a:prstGeom prst="rect">
            <a:avLst/>
          </a:prstGeom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330F5C6C-5F4D-AFD2-DD8A-EF1B1B27A9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950" y="2800350"/>
            <a:ext cx="7480300" cy="6527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242B37-73E7-4A37-F95B-DD74FA1602B9}"/>
              </a:ext>
            </a:extLst>
          </p:cNvPr>
          <p:cNvSpPr txBox="1"/>
          <p:nvPr/>
        </p:nvSpPr>
        <p:spPr>
          <a:xfrm>
            <a:off x="1142295" y="1882233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3. Candy Machine UI for the NFTs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418DAE-69DC-9289-B4BD-3AC1B75AAB7E}"/>
              </a:ext>
            </a:extLst>
          </p:cNvPr>
          <p:cNvSpPr txBox="1"/>
          <p:nvPr/>
        </p:nvSpPr>
        <p:spPr>
          <a:xfrm>
            <a:off x="9150350" y="1882233"/>
            <a:ext cx="762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4. Process for the Minting of NFTs with Phantom Wallet</a:t>
            </a:r>
          </a:p>
        </p:txBody>
      </p:sp>
    </p:spTree>
    <p:extLst>
      <p:ext uri="{BB962C8B-B14F-4D97-AF65-F5344CB8AC3E}">
        <p14:creationId xmlns:p14="http://schemas.microsoft.com/office/powerpoint/2010/main" val="259159701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897</TotalTime>
  <Words>1065</Words>
  <Application>Microsoft Macintosh PowerPoint</Application>
  <PresentationFormat>Custom</PresentationFormat>
  <Paragraphs>119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Aptos</vt:lpstr>
      <vt:lpstr>Arial</vt:lpstr>
      <vt:lpstr>Ayuthaya</vt:lpstr>
      <vt:lpstr>Calibri</vt:lpstr>
      <vt:lpstr>Cambria</vt:lpstr>
      <vt:lpstr>Helvetica</vt:lpstr>
      <vt:lpstr>Microsoft Sans Serif</vt:lpstr>
      <vt:lpstr>Optima</vt:lpstr>
      <vt:lpstr>Office Theme</vt:lpstr>
      <vt:lpstr>⥫</vt:lpstr>
      <vt:lpstr>Introduction</vt:lpstr>
      <vt:lpstr>Blockchain  Fundamentals</vt:lpstr>
      <vt:lpstr>NFTs and the Solana Network</vt:lpstr>
      <vt:lpstr>Development Tools and Methods</vt:lpstr>
      <vt:lpstr>Design and Implementation</vt:lpstr>
      <vt:lpstr>Creating the NFT Website</vt:lpstr>
      <vt:lpstr>Website Screenshots</vt:lpstr>
      <vt:lpstr>Website Screenshots</vt:lpstr>
      <vt:lpstr>Results and Discussion</vt:lpstr>
      <vt:lpstr>Conclusion and Future Work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⥫</dc:title>
  <cp:lastModifiedBy>Rohith Matam</cp:lastModifiedBy>
  <cp:revision>4</cp:revision>
  <dcterms:created xsi:type="dcterms:W3CDTF">2024-04-12T05:31:20Z</dcterms:created>
  <dcterms:modified xsi:type="dcterms:W3CDTF">2024-04-20T19:44:00Z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2024-04-12T00:00:00Z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2024-04-12T00:00:00Z</vt:filetime>
  </property>
</Properties>
</file>